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64" r:id="rId14"/>
    <p:sldId id="265" r:id="rId15"/>
    <p:sldId id="266" r:id="rId16"/>
    <p:sldId id="273" r:id="rId17"/>
  </p:sldIdLst>
  <p:sldSz cx="18288000" cy="10287000"/>
  <p:notesSz cx="6858000" cy="9144000"/>
  <p:embeddedFontLst>
    <p:embeddedFont>
      <p:font typeface="Archivo Black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 Bold" panose="020B0604020202020204" charset="0"/>
      <p:regular r:id="rId23"/>
    </p:embeddedFont>
    <p:embeddedFont>
      <p:font typeface="Montserrat Bold Italics" panose="020B0604020202020204" charset="0"/>
      <p:regular r:id="rId24"/>
    </p:embeddedFont>
    <p:embeddedFont>
      <p:font typeface="Rowdies" panose="020B0604020202020204" charset="0"/>
      <p:regular r:id="rId25"/>
    </p:embeddedFont>
    <p:embeddedFont>
      <p:font typeface="Rowdie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area.politicheeconomichecapitaleumano@regione.veneto.it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655688" cy="10287000"/>
          </a:xfrm>
          <a:custGeom>
            <a:avLst/>
            <a:gdLst/>
            <a:ahLst/>
            <a:cxnLst/>
            <a:rect l="l" t="t" r="r" b="b"/>
            <a:pathLst>
              <a:path w="12655688" h="10287000">
                <a:moveTo>
                  <a:pt x="0" y="0"/>
                </a:moveTo>
                <a:lnTo>
                  <a:pt x="12655688" y="0"/>
                </a:lnTo>
                <a:lnTo>
                  <a:pt x="126556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98" r="-198" b="-43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>
                <a:alphaModFix amt="90000"/>
              </a:blip>
              <a:stretch>
                <a:fillRect l="-1956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58403" y="626348"/>
            <a:ext cx="6563352" cy="788111"/>
          </a:xfrm>
          <a:custGeom>
            <a:avLst/>
            <a:gdLst/>
            <a:ahLst/>
            <a:cxnLst/>
            <a:rect l="l" t="t" r="r" b="b"/>
            <a:pathLst>
              <a:path w="6563352" h="788111">
                <a:moveTo>
                  <a:pt x="0" y="0"/>
                </a:moveTo>
                <a:lnTo>
                  <a:pt x="6563352" y="0"/>
                </a:lnTo>
                <a:lnTo>
                  <a:pt x="6563352" y="788111"/>
                </a:lnTo>
                <a:lnTo>
                  <a:pt x="0" y="788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37583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73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645746" y="3043234"/>
            <a:ext cx="10996508" cy="4200533"/>
            <a:chOff x="0" y="0"/>
            <a:chExt cx="2528693" cy="965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8693" cy="965930"/>
            </a:xfrm>
            <a:custGeom>
              <a:avLst/>
              <a:gdLst/>
              <a:ahLst/>
              <a:cxnLst/>
              <a:rect l="l" t="t" r="r" b="b"/>
              <a:pathLst>
                <a:path w="2528693" h="965930">
                  <a:moveTo>
                    <a:pt x="0" y="0"/>
                  </a:moveTo>
                  <a:lnTo>
                    <a:pt x="2528693" y="0"/>
                  </a:lnTo>
                  <a:lnTo>
                    <a:pt x="2528693" y="965930"/>
                  </a:lnTo>
                  <a:lnTo>
                    <a:pt x="0" y="965930"/>
                  </a:lnTo>
                  <a:close/>
                </a:path>
              </a:pathLst>
            </a:custGeom>
            <a:solidFill>
              <a:srgbClr val="FFFBFB">
                <a:alpha val="74902"/>
              </a:srgbClr>
            </a:solidFill>
            <a:ln w="9525" cap="sq">
              <a:solidFill>
                <a:srgbClr val="000000">
                  <a:alpha val="74902"/>
                </a:srgbClr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528693" cy="984980"/>
            </a:xfrm>
            <a:prstGeom prst="rect">
              <a:avLst/>
            </a:prstGeom>
          </p:spPr>
          <p:txBody>
            <a:bodyPr lIns="58183" tIns="58183" rIns="58183" bIns="58183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28931" y="4145614"/>
            <a:ext cx="9030138" cy="293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4"/>
              </a:lnSpc>
            </a:pPr>
            <a:r>
              <a:rPr lang="en-US" sz="8589" spc="120">
                <a:solidFill>
                  <a:srgbClr val="7D55CD"/>
                </a:solidFill>
                <a:latin typeface="Rowdies"/>
                <a:ea typeface="Rowdies"/>
                <a:cs typeface="Rowdies"/>
                <a:sym typeface="Rowdies"/>
              </a:rPr>
              <a:t>ATTRAZIONE INVESTIMENTI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45930" y="3358145"/>
            <a:ext cx="8396141" cy="76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</a:pPr>
            <a:r>
              <a:rPr lang="en-US" sz="4581" spc="64">
                <a:solidFill>
                  <a:srgbClr val="000000"/>
                </a:solidFill>
                <a:latin typeface="Rowdies"/>
                <a:ea typeface="Rowdies"/>
                <a:cs typeface="Rowdies"/>
                <a:sym typeface="Rowdies"/>
              </a:rPr>
              <a:t>LEGGE IN MATERIA DI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36566" y="8370273"/>
            <a:ext cx="7811951" cy="1810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Dott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. Santo Romano</a:t>
            </a:r>
          </a:p>
          <a:p>
            <a:pPr algn="l">
              <a:lnSpc>
                <a:spcPts val="3587"/>
              </a:lnSpc>
            </a:pP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Direttore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 </a:t>
            </a: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dell’Area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 </a:t>
            </a: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Politiche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 </a:t>
            </a: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Economiche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, </a:t>
            </a: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Capitale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 </a:t>
            </a: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Umano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 e </a:t>
            </a:r>
          </a:p>
          <a:p>
            <a:pPr algn="l">
              <a:lnSpc>
                <a:spcPts val="3587"/>
              </a:lnSpc>
            </a:pP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Programmazione</a:t>
            </a:r>
            <a:r>
              <a:rPr lang="en-US" sz="2599" b="1" spc="36" dirty="0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 </a:t>
            </a:r>
            <a:r>
              <a:rPr lang="en-US" sz="2599" b="1" spc="36" dirty="0" err="1">
                <a:solidFill>
                  <a:srgbClr val="FFFFFF"/>
                </a:solidFill>
                <a:latin typeface="Rowdies Bold"/>
                <a:ea typeface="Rowdies Bold"/>
                <a:cs typeface="Rowdies Bold"/>
                <a:sym typeface="Rowdies Bold"/>
              </a:rPr>
              <a:t>Comunitaria</a:t>
            </a:r>
            <a:endParaRPr lang="en-US" sz="2599" b="1" spc="36" dirty="0">
              <a:solidFill>
                <a:srgbClr val="FFFFFF"/>
              </a:solidFill>
              <a:latin typeface="Rowdies Bold"/>
              <a:ea typeface="Rowdies Bold"/>
              <a:cs typeface="Rowdies Bold"/>
              <a:sym typeface="Rowdie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4344">
            <a:off x="7499531" y="-923721"/>
            <a:ext cx="1088513" cy="11908815"/>
            <a:chOff x="0" y="0"/>
            <a:chExt cx="286687" cy="313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3136478"/>
            </a:xfrm>
            <a:custGeom>
              <a:avLst/>
              <a:gdLst/>
              <a:ahLst/>
              <a:cxnLst/>
              <a:rect l="l" t="t" r="r" b="b"/>
              <a:pathLst>
                <a:path w="286687" h="3136478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918" y="0"/>
            <a:ext cx="8585708" cy="10287000"/>
            <a:chOff x="0" y="0"/>
            <a:chExt cx="8585708" cy="1028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85708" cy="10287000"/>
            </a:xfrm>
            <a:custGeom>
              <a:avLst/>
              <a:gdLst/>
              <a:ahLst/>
              <a:cxnLst/>
              <a:rect l="l" t="t" r="r" b="b"/>
              <a:pathLst>
                <a:path w="8585708" h="10287000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2"/>
              <a:stretch>
                <a:fillRect l="-27800" r="-5203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991617" y="1593771"/>
            <a:ext cx="4921232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u="none" strike="noStrike" spc="18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TEAM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946902" y="454446"/>
            <a:ext cx="14530791" cy="2258023"/>
            <a:chOff x="0" y="0"/>
            <a:chExt cx="1408439" cy="2188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8439" cy="218865"/>
            </a:xfrm>
            <a:custGeom>
              <a:avLst/>
              <a:gdLst/>
              <a:ahLst/>
              <a:cxnLst/>
              <a:rect l="l" t="t" r="r" b="b"/>
              <a:pathLst>
                <a:path w="1408439" h="218865">
                  <a:moveTo>
                    <a:pt x="1205239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408439" y="218865"/>
                  </a:lnTo>
                  <a:lnTo>
                    <a:pt x="1205239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01600" y="-19050"/>
              <a:ext cx="1205239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61424" y="683345"/>
            <a:ext cx="13814021" cy="268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INTERVENTI DI </a:t>
            </a:r>
          </a:p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SEMPLIFICAZIONE</a:t>
            </a:r>
          </a:p>
          <a:p>
            <a:pPr marL="0" lvl="0" indent="0" algn="ctr">
              <a:lnSpc>
                <a:spcPts val="7589"/>
              </a:lnSpc>
              <a:spcBef>
                <a:spcPct val="0"/>
              </a:spcBef>
            </a:pPr>
            <a:endParaRPr lang="en-US" sz="5000" spc="40">
              <a:solidFill>
                <a:srgbClr val="FFFFFF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739890" y="976715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20653" y="3995456"/>
            <a:ext cx="9384393" cy="5923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</a:pP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Assistenza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agli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investitori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stranieri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nella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fase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insediamento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di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sviluppo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progetto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investimento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2897"/>
              </a:lnSpc>
            </a:pP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attraverso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l’istituzione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avvalendosi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società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regionale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Veneto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Innovazione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S.p.A., di un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servizio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tutoraggio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di </a:t>
            </a:r>
            <a:r>
              <a:rPr lang="en-US" sz="2100" b="1" i="1" spc="205" dirty="0">
                <a:solidFill>
                  <a:srgbClr val="7D55CD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after-care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rapporti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con le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pubbliche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amministrazioni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coinvolte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nelle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procedure e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agevoli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l’espletamento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degli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adempimenti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amministrativi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</a:p>
          <a:p>
            <a:pPr algn="ctr">
              <a:lnSpc>
                <a:spcPts val="2897"/>
              </a:lnSpc>
            </a:pPr>
            <a:endParaRPr lang="en-US" sz="2100" b="1" spc="205" dirty="0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endParaRPr lang="en-US" sz="2100" b="1" spc="205" dirty="0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endParaRPr lang="en-US" sz="2100" b="1" spc="205" dirty="0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gli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interventi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previsti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nella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L.R. 2/2025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sono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 err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stanziati</a:t>
            </a:r>
            <a:r>
              <a:rPr lang="en-US" sz="2100" b="1" spc="205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1,5 </a:t>
            </a:r>
            <a:r>
              <a:rPr lang="en-US" sz="2100" b="1" spc="205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milioni</a:t>
            </a:r>
            <a:r>
              <a:rPr lang="en-US" sz="2100" b="1" spc="205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euro</a:t>
            </a:r>
            <a:r>
              <a:rPr lang="en-US" sz="2100" b="1" spc="205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ctr">
              <a:lnSpc>
                <a:spcPts val="2897"/>
              </a:lnSpc>
            </a:pPr>
            <a:endParaRPr lang="en-US" sz="2100" b="1" spc="205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endParaRPr lang="en-US" sz="2100" b="1" spc="205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100" b="1" spc="205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015023">
            <a:off x="9243763" y="2553920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64713">
            <a:off x="8235132" y="-297659"/>
            <a:ext cx="12536838" cy="7051972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4"/>
              <a:stretch>
                <a:fillRect t="-113538" b="-532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8949716">
            <a:off x="-2342739" y="8347255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6214" y="7097814"/>
            <a:ext cx="5669664" cy="3189186"/>
            <a:chOff x="0" y="0"/>
            <a:chExt cx="6089457" cy="3425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36363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27343A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4984636" y="866273"/>
            <a:ext cx="19354610" cy="2258023"/>
            <a:chOff x="0" y="0"/>
            <a:chExt cx="1876002" cy="2188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63680" y="1135177"/>
            <a:ext cx="10485856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INTERVENTI IN MATERIA DI OCCUPAZIONE E FORMAZIONE</a:t>
            </a:r>
          </a:p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endParaRPr lang="en-US" sz="5000" spc="40">
              <a:solidFill>
                <a:srgbClr val="FFFFFF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49642" y="1380336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id="16" name="Freeform 16"/>
          <p:cNvSpPr/>
          <p:nvPr/>
        </p:nvSpPr>
        <p:spPr>
          <a:xfrm>
            <a:off x="710872" y="3346945"/>
            <a:ext cx="482204" cy="491490"/>
          </a:xfrm>
          <a:custGeom>
            <a:avLst/>
            <a:gdLst/>
            <a:ahLst/>
            <a:cxnLst/>
            <a:rect l="l" t="t" r="r" b="b"/>
            <a:pathLst>
              <a:path w="482204" h="491490">
                <a:moveTo>
                  <a:pt x="0" y="0"/>
                </a:moveTo>
                <a:lnTo>
                  <a:pt x="482204" y="0"/>
                </a:lnTo>
                <a:lnTo>
                  <a:pt x="482204" y="491490"/>
                </a:lnTo>
                <a:lnTo>
                  <a:pt x="0" y="49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5905" y="3428092"/>
            <a:ext cx="12277871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Supporto alle Imprese nella ricerca di personale tramite Centri per l'Impiego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10872" y="4193902"/>
            <a:ext cx="482204" cy="491490"/>
          </a:xfrm>
          <a:custGeom>
            <a:avLst/>
            <a:gdLst/>
            <a:ahLst/>
            <a:cxnLst/>
            <a:rect l="l" t="t" r="r" b="b"/>
            <a:pathLst>
              <a:path w="482204" h="491490">
                <a:moveTo>
                  <a:pt x="0" y="0"/>
                </a:moveTo>
                <a:lnTo>
                  <a:pt x="482204" y="0"/>
                </a:lnTo>
                <a:lnTo>
                  <a:pt x="482204" y="491490"/>
                </a:lnTo>
                <a:lnTo>
                  <a:pt x="0" y="49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35905" y="4257352"/>
            <a:ext cx="13507270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Account Manager per le imprese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35905" y="5106982"/>
            <a:ext cx="10657432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Organizzazione di eventi e programmi di inserimento lavorativo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35905" y="5861361"/>
            <a:ext cx="15405567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2760"/>
              </a:lnSpc>
              <a:spcBef>
                <a:spcPct val="0"/>
              </a:spcBef>
            </a:pPr>
            <a:r>
              <a:rPr lang="it-IT" sz="2000" b="1" spc="196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Politiche del lavoro volte ad attuare strumenti per favorire l'inserimento di nuovo personale e la riqualificazione del personale già presente in azienda, anche prevedendo interventi di qualificazione, riqualificazione o di sviluppo e adattamento delle competenze dei lavoratori</a:t>
            </a:r>
            <a:endParaRPr lang="en-US" sz="2000" b="1" spc="196" dirty="0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710872" y="5037817"/>
            <a:ext cx="482204" cy="491490"/>
          </a:xfrm>
          <a:custGeom>
            <a:avLst/>
            <a:gdLst/>
            <a:ahLst/>
            <a:cxnLst/>
            <a:rect l="l" t="t" r="r" b="b"/>
            <a:pathLst>
              <a:path w="482204" h="491490">
                <a:moveTo>
                  <a:pt x="0" y="0"/>
                </a:moveTo>
                <a:lnTo>
                  <a:pt x="482204" y="0"/>
                </a:lnTo>
                <a:lnTo>
                  <a:pt x="482204" y="491490"/>
                </a:lnTo>
                <a:lnTo>
                  <a:pt x="0" y="49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10872" y="6232836"/>
            <a:ext cx="482204" cy="491490"/>
          </a:xfrm>
          <a:custGeom>
            <a:avLst/>
            <a:gdLst/>
            <a:ahLst/>
            <a:cxnLst/>
            <a:rect l="l" t="t" r="r" b="b"/>
            <a:pathLst>
              <a:path w="482204" h="491490">
                <a:moveTo>
                  <a:pt x="0" y="0"/>
                </a:moveTo>
                <a:lnTo>
                  <a:pt x="482204" y="0"/>
                </a:lnTo>
                <a:lnTo>
                  <a:pt x="482204" y="491490"/>
                </a:lnTo>
                <a:lnTo>
                  <a:pt x="0" y="49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623450" y="7490786"/>
            <a:ext cx="482204" cy="491490"/>
          </a:xfrm>
          <a:custGeom>
            <a:avLst/>
            <a:gdLst/>
            <a:ahLst/>
            <a:cxnLst/>
            <a:rect l="l" t="t" r="r" b="b"/>
            <a:pathLst>
              <a:path w="482204" h="491490">
                <a:moveTo>
                  <a:pt x="0" y="0"/>
                </a:moveTo>
                <a:lnTo>
                  <a:pt x="482204" y="0"/>
                </a:lnTo>
                <a:lnTo>
                  <a:pt x="482204" y="491490"/>
                </a:lnTo>
                <a:lnTo>
                  <a:pt x="0" y="49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6576748" y="7549963"/>
            <a:ext cx="10657432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2760"/>
              </a:lnSpc>
              <a:spcBef>
                <a:spcPct val="0"/>
              </a:spcBef>
            </a:pPr>
            <a:r>
              <a:rPr lang="it-IT" sz="2000" b="1" spc="196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Valorizzazione dei sistemi di welfare</a:t>
            </a:r>
            <a:endParaRPr lang="en-US" sz="2000" b="1" spc="196" dirty="0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5589365" y="8637101"/>
            <a:ext cx="482204" cy="491490"/>
          </a:xfrm>
          <a:custGeom>
            <a:avLst/>
            <a:gdLst/>
            <a:ahLst/>
            <a:cxnLst/>
            <a:rect l="l" t="t" r="r" b="b"/>
            <a:pathLst>
              <a:path w="482204" h="491490">
                <a:moveTo>
                  <a:pt x="0" y="0"/>
                </a:moveTo>
                <a:lnTo>
                  <a:pt x="482204" y="0"/>
                </a:lnTo>
                <a:lnTo>
                  <a:pt x="482204" y="491490"/>
                </a:lnTo>
                <a:lnTo>
                  <a:pt x="0" y="49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567783" y="8560901"/>
            <a:ext cx="10657432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60"/>
              </a:lnSpc>
              <a:spcBef>
                <a:spcPct val="0"/>
              </a:spcBef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Sostegno dei processi di reindustrializzazione di imprese in crisi, riqualificazione o riconversione produttiva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658539" y="-6658539"/>
            <a:ext cx="4970923" cy="18288000"/>
            <a:chOff x="0" y="0"/>
            <a:chExt cx="130921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9214" cy="4816592"/>
            </a:xfrm>
            <a:custGeom>
              <a:avLst/>
              <a:gdLst/>
              <a:ahLst/>
              <a:cxnLst/>
              <a:rect l="l" t="t" r="r" b="b"/>
              <a:pathLst>
                <a:path w="1309214" h="4816592">
                  <a:moveTo>
                    <a:pt x="0" y="0"/>
                  </a:moveTo>
                  <a:lnTo>
                    <a:pt x="1309214" y="0"/>
                  </a:lnTo>
                  <a:lnTo>
                    <a:pt x="130921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309214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984636" y="866273"/>
            <a:ext cx="19354610" cy="2258023"/>
            <a:chOff x="0" y="0"/>
            <a:chExt cx="1876002" cy="218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62465" y="1491051"/>
            <a:ext cx="9709054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spc="43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RIDUZIONE DELL’IRAP</a:t>
            </a:r>
          </a:p>
          <a:p>
            <a:pPr marL="0" lvl="0" indent="0" algn="ctr">
              <a:lnSpc>
                <a:spcPts val="7589"/>
              </a:lnSpc>
              <a:spcBef>
                <a:spcPct val="0"/>
              </a:spcBef>
            </a:pPr>
            <a:endParaRPr lang="en-US" sz="5499" spc="43">
              <a:solidFill>
                <a:srgbClr val="FFFFFF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2146" y="1388542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191190" y="3884077"/>
            <a:ext cx="18360658" cy="3052403"/>
            <a:chOff x="0" y="0"/>
            <a:chExt cx="1779732" cy="2958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9732" cy="295875"/>
            </a:xfrm>
            <a:custGeom>
              <a:avLst/>
              <a:gdLst/>
              <a:ahLst/>
              <a:cxnLst/>
              <a:rect l="l" t="t" r="r" b="b"/>
              <a:pathLst>
                <a:path w="1779732" h="295875">
                  <a:moveTo>
                    <a:pt x="1576532" y="0"/>
                  </a:moveTo>
                  <a:lnTo>
                    <a:pt x="0" y="0"/>
                  </a:lnTo>
                  <a:lnTo>
                    <a:pt x="203200" y="295875"/>
                  </a:lnTo>
                  <a:lnTo>
                    <a:pt x="1779732" y="295875"/>
                  </a:lnTo>
                  <a:lnTo>
                    <a:pt x="157653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01600" y="-19050"/>
              <a:ext cx="1576532" cy="314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31373" y="3985819"/>
            <a:ext cx="12490783" cy="387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99" b="1" spc="2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decorrere dal periodo di imposta in corso dal </a:t>
            </a:r>
            <a:r>
              <a:rPr lang="en-US" sz="2299" b="1" spc="22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1° gennaio 2025</a:t>
            </a:r>
            <a:r>
              <a:rPr lang="en-US" sz="2299" b="1" spc="2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le imprese di </a:t>
            </a:r>
            <a:r>
              <a:rPr lang="en-US" sz="2299" b="1" spc="22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nuova costituzione</a:t>
            </a:r>
            <a:r>
              <a:rPr lang="en-US" sz="2299" b="1" spc="2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</a:t>
            </a:r>
            <a:r>
              <a:rPr lang="en-US" sz="2299" b="1" spc="22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che sottoscrivono un Accordo</a:t>
            </a:r>
            <a:r>
              <a:rPr lang="en-US" sz="2299" b="1" spc="2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 l’insediamento e lo sviluppo per l’insediamento o il trasferimento nel territorio regionale di insediamenti produttivi, per i cinque esercizi successivi applicano al valore della produzione netta realizzata nel territorio regionale l'</a:t>
            </a:r>
            <a:r>
              <a:rPr lang="en-US" sz="2299" b="1" spc="22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aliquota IRAP ridotta di un punto percentuale</a:t>
            </a:r>
            <a:r>
              <a:rPr lang="en-US" sz="2299" b="1" spc="2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ctr">
              <a:lnSpc>
                <a:spcPts val="2897"/>
              </a:lnSpc>
            </a:pPr>
            <a:endParaRPr lang="en-US" sz="2299" b="1" spc="225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endParaRPr lang="en-US" sz="2299" b="1" spc="225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299" b="1" spc="225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88226" y="7698480"/>
            <a:ext cx="18576226" cy="2794353"/>
          </a:xfrm>
          <a:custGeom>
            <a:avLst/>
            <a:gdLst/>
            <a:ahLst/>
            <a:cxnLst/>
            <a:rect l="l" t="t" r="r" b="b"/>
            <a:pathLst>
              <a:path w="18576226" h="2794353">
                <a:moveTo>
                  <a:pt x="0" y="0"/>
                </a:moveTo>
                <a:lnTo>
                  <a:pt x="18576226" y="0"/>
                </a:lnTo>
                <a:lnTo>
                  <a:pt x="18576226" y="2794353"/>
                </a:lnTo>
                <a:lnTo>
                  <a:pt x="0" y="2794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t="-29031" b="-53574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6034" y="300106"/>
            <a:ext cx="17171590" cy="1762723"/>
            <a:chOff x="0" y="0"/>
            <a:chExt cx="1664406" cy="170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4407" cy="170857"/>
            </a:xfrm>
            <a:custGeom>
              <a:avLst/>
              <a:gdLst/>
              <a:ahLst/>
              <a:cxnLst/>
              <a:rect l="l" t="t" r="r" b="b"/>
              <a:pathLst>
                <a:path w="1664407" h="170857">
                  <a:moveTo>
                    <a:pt x="1461206" y="0"/>
                  </a:moveTo>
                  <a:lnTo>
                    <a:pt x="0" y="0"/>
                  </a:lnTo>
                  <a:lnTo>
                    <a:pt x="203200" y="170857"/>
                  </a:lnTo>
                  <a:lnTo>
                    <a:pt x="1664407" y="170857"/>
                  </a:lnTo>
                  <a:lnTo>
                    <a:pt x="1461206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461206" cy="1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20517" y="3311663"/>
            <a:ext cx="4809626" cy="2282062"/>
            <a:chOff x="0" y="0"/>
            <a:chExt cx="2277430" cy="10805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7430" cy="1080591"/>
            </a:xfrm>
            <a:custGeom>
              <a:avLst/>
              <a:gdLst/>
              <a:ahLst/>
              <a:cxnLst/>
              <a:rect l="l" t="t" r="r" b="b"/>
              <a:pathLst>
                <a:path w="2277430" h="1080591">
                  <a:moveTo>
                    <a:pt x="17706" y="0"/>
                  </a:moveTo>
                  <a:lnTo>
                    <a:pt x="2259724" y="0"/>
                  </a:lnTo>
                  <a:cubicBezTo>
                    <a:pt x="2264420" y="0"/>
                    <a:pt x="2268924" y="1865"/>
                    <a:pt x="2272244" y="5186"/>
                  </a:cubicBezTo>
                  <a:cubicBezTo>
                    <a:pt x="2275565" y="8507"/>
                    <a:pt x="2277430" y="13010"/>
                    <a:pt x="2277430" y="17706"/>
                  </a:cubicBezTo>
                  <a:lnTo>
                    <a:pt x="2277430" y="1062884"/>
                  </a:lnTo>
                  <a:cubicBezTo>
                    <a:pt x="2277430" y="1067580"/>
                    <a:pt x="2275565" y="1072084"/>
                    <a:pt x="2272244" y="1075404"/>
                  </a:cubicBezTo>
                  <a:cubicBezTo>
                    <a:pt x="2268924" y="1078725"/>
                    <a:pt x="2264420" y="1080591"/>
                    <a:pt x="2259724" y="1080591"/>
                  </a:cubicBezTo>
                  <a:lnTo>
                    <a:pt x="17706" y="1080591"/>
                  </a:lnTo>
                  <a:cubicBezTo>
                    <a:pt x="7927" y="1080591"/>
                    <a:pt x="0" y="1072663"/>
                    <a:pt x="0" y="1062884"/>
                  </a:cubicBezTo>
                  <a:lnTo>
                    <a:pt x="0" y="17706"/>
                  </a:lnTo>
                  <a:cubicBezTo>
                    <a:pt x="0" y="13010"/>
                    <a:pt x="1865" y="8507"/>
                    <a:pt x="5186" y="5186"/>
                  </a:cubicBezTo>
                  <a:cubicBezTo>
                    <a:pt x="8507" y="1865"/>
                    <a:pt x="13010" y="0"/>
                    <a:pt x="17706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277430" cy="109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8205" y="3715125"/>
            <a:ext cx="1716524" cy="1475138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34656" y="7538371"/>
            <a:ext cx="4809626" cy="2282062"/>
            <a:chOff x="0" y="0"/>
            <a:chExt cx="2277430" cy="10805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7430" cy="1080591"/>
            </a:xfrm>
            <a:custGeom>
              <a:avLst/>
              <a:gdLst/>
              <a:ahLst/>
              <a:cxnLst/>
              <a:rect l="l" t="t" r="r" b="b"/>
              <a:pathLst>
                <a:path w="2277430" h="1080591">
                  <a:moveTo>
                    <a:pt x="17706" y="0"/>
                  </a:moveTo>
                  <a:lnTo>
                    <a:pt x="2259724" y="0"/>
                  </a:lnTo>
                  <a:cubicBezTo>
                    <a:pt x="2264420" y="0"/>
                    <a:pt x="2268924" y="1865"/>
                    <a:pt x="2272244" y="5186"/>
                  </a:cubicBezTo>
                  <a:cubicBezTo>
                    <a:pt x="2275565" y="8507"/>
                    <a:pt x="2277430" y="13010"/>
                    <a:pt x="2277430" y="17706"/>
                  </a:cubicBezTo>
                  <a:lnTo>
                    <a:pt x="2277430" y="1062884"/>
                  </a:lnTo>
                  <a:cubicBezTo>
                    <a:pt x="2277430" y="1067580"/>
                    <a:pt x="2275565" y="1072084"/>
                    <a:pt x="2272244" y="1075404"/>
                  </a:cubicBezTo>
                  <a:cubicBezTo>
                    <a:pt x="2268924" y="1078725"/>
                    <a:pt x="2264420" y="1080591"/>
                    <a:pt x="2259724" y="1080591"/>
                  </a:cubicBezTo>
                  <a:lnTo>
                    <a:pt x="17706" y="1080591"/>
                  </a:lnTo>
                  <a:cubicBezTo>
                    <a:pt x="7927" y="1080591"/>
                    <a:pt x="0" y="1072663"/>
                    <a:pt x="0" y="1062884"/>
                  </a:cubicBezTo>
                  <a:lnTo>
                    <a:pt x="0" y="17706"/>
                  </a:lnTo>
                  <a:cubicBezTo>
                    <a:pt x="0" y="13010"/>
                    <a:pt x="1865" y="8507"/>
                    <a:pt x="5186" y="5186"/>
                  </a:cubicBezTo>
                  <a:cubicBezTo>
                    <a:pt x="8507" y="1865"/>
                    <a:pt x="13010" y="0"/>
                    <a:pt x="17706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77430" cy="109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08957" y="7941833"/>
            <a:ext cx="1716524" cy="1475138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27939" y="4046584"/>
            <a:ext cx="977056" cy="964621"/>
          </a:xfrm>
          <a:custGeom>
            <a:avLst/>
            <a:gdLst/>
            <a:ahLst/>
            <a:cxnLst/>
            <a:rect l="l" t="t" r="r" b="b"/>
            <a:pathLst>
              <a:path w="977056" h="964621">
                <a:moveTo>
                  <a:pt x="0" y="0"/>
                </a:moveTo>
                <a:lnTo>
                  <a:pt x="977056" y="0"/>
                </a:lnTo>
                <a:lnTo>
                  <a:pt x="977056" y="964620"/>
                </a:lnTo>
                <a:lnTo>
                  <a:pt x="0" y="964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395412" y="705218"/>
            <a:ext cx="12413546" cy="8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0" dirty="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ALTRE MISURE PER LE IMPRESE  1/3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04032" y="3474286"/>
            <a:ext cx="4306697" cy="187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3"/>
              </a:lnSpc>
            </a:pPr>
            <a:r>
              <a:rPr lang="en-US" sz="1800" b="1" spc="17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1.1.1 Sub. A</a:t>
            </a:r>
          </a:p>
          <a:p>
            <a:pPr algn="ctr">
              <a:lnSpc>
                <a:spcPts val="2483"/>
              </a:lnSpc>
            </a:pPr>
            <a:endParaRPr lang="en-US" sz="1800" b="1" spc="176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483"/>
              </a:lnSpc>
              <a:spcBef>
                <a:spcPct val="0"/>
              </a:spcBef>
            </a:pPr>
            <a:r>
              <a:rPr lang="en-US" sz="1800" b="1" spc="17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Rafforzare la ricerca e l’innovazione (in collaborazione) tra imprese e organismi di ricerca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32707" y="2789456"/>
            <a:ext cx="10589067" cy="336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4"/>
              </a:lnSpc>
              <a:spcBef>
                <a:spcPct val="0"/>
              </a:spcBef>
            </a:pP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Beneficiari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anche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7D55CD"/>
                </a:solidFill>
                <a:latin typeface="Montserrat Bold"/>
                <a:sym typeface="Montserrat Bold"/>
              </a:rPr>
              <a:t>Grandi</a:t>
            </a:r>
            <a:r>
              <a:rPr lang="en-US" sz="1749" b="1" spc="171" dirty="0">
                <a:solidFill>
                  <a:srgbClr val="7D55CD"/>
                </a:solidFill>
                <a:latin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7D55CD"/>
                </a:solidFill>
                <a:latin typeface="Montserrat Bold"/>
                <a:sym typeface="Montserrat Bold"/>
              </a:rPr>
              <a:t>imprese</a:t>
            </a:r>
            <a:r>
              <a:rPr lang="en-US" sz="1749" b="1" spc="171" dirty="0">
                <a:solidFill>
                  <a:srgbClr val="7D55CD"/>
                </a:solidFill>
                <a:latin typeface="Montserrat Bold"/>
                <a:sym typeface="Montserrat Bold"/>
              </a:rPr>
              <a:t>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purché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nel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partenariato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progetto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sia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presente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almeno</a:t>
            </a:r>
            <a:r>
              <a:rPr lang="en-US" sz="1749" b="1" spc="171" dirty="0">
                <a:latin typeface="Montserrat Bold"/>
                <a:ea typeface="Montserrat Bold"/>
                <a:cs typeface="Montserrat Bold"/>
                <a:sym typeface="Montserrat Bold"/>
              </a:rPr>
              <a:t> una PMI), </a:t>
            </a:r>
            <a:r>
              <a:rPr lang="en-US" sz="1749" b="1" spc="171" dirty="0" err="1">
                <a:latin typeface="Montserrat Bold"/>
                <a:ea typeface="Montserrat Bold"/>
                <a:cs typeface="Montserrat Bold"/>
                <a:sym typeface="Montserrat Bold"/>
              </a:rPr>
              <a:t>professionisti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Organismi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Ricerca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414"/>
              </a:lnSpc>
              <a:spcBef>
                <a:spcPct val="0"/>
              </a:spcBef>
            </a:pPr>
            <a:endParaRPr lang="en-US" sz="1749" b="1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0" algn="ctr">
              <a:lnSpc>
                <a:spcPts val="2414"/>
              </a:lnSpc>
              <a:spcBef>
                <a:spcPct val="0"/>
              </a:spcBef>
            </a:pP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l’azione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ha una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u="none" spc="17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80 </a:t>
            </a:r>
            <a:r>
              <a:rPr lang="en-US" sz="1749" b="1" u="none" spc="17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milioni</a:t>
            </a:r>
            <a:r>
              <a:rPr lang="en-US" sz="1749" b="1" u="none" spc="17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euro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di cui </a:t>
            </a:r>
            <a:r>
              <a:rPr lang="en-US" sz="1749" b="1" u="none" spc="17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66.250.000,00 sotto forma di </a:t>
            </a:r>
            <a:r>
              <a:rPr lang="en-US" sz="1749" b="1" u="none" spc="17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sovvenzione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749" b="1" u="none" spc="17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13.750.000,00 sotto forma </a:t>
            </a:r>
            <a:r>
              <a:rPr lang="en-US" sz="1749" b="1" u="none" spc="17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prestito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Progetti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singoli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fino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3.000.000,00 di euro di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spesa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fino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6.000.000,00 in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caso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più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RIR/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Distretti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coinvolti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lvl="0" algn="ctr">
              <a:lnSpc>
                <a:spcPts val="2414"/>
              </a:lnSpc>
              <a:spcBef>
                <a:spcPct val="0"/>
              </a:spcBef>
            </a:pPr>
            <a:endParaRPr lang="en-US" sz="1749" b="1" u="none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14"/>
              </a:lnSpc>
            </a:pP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Agevolazione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dal 50% all’85% in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funzione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dimensione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d’impresa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tipologia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progetto</a:t>
            </a:r>
            <a:endParaRPr lang="en-US" sz="1749" b="1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14"/>
              </a:lnSpc>
            </a:pPr>
            <a:endParaRPr lang="en-US" sz="1749" b="1" u="none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682512" y="7691468"/>
            <a:ext cx="4313915" cy="193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b="1" spc="1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1.1.1 Sub. B “Idrogeno”</a:t>
            </a:r>
          </a:p>
          <a:p>
            <a:pPr algn="ctr">
              <a:lnSpc>
                <a:spcPts val="2621"/>
              </a:lnSpc>
            </a:pPr>
            <a:endParaRPr lang="en-US" sz="1899" b="1" spc="186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b="1" spc="1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Rafforzare la ricerca e l’innovazione tra imprese e organismi di ricerca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6034" y="7126901"/>
            <a:ext cx="10151501" cy="244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4"/>
              </a:lnSpc>
              <a:spcBef>
                <a:spcPct val="0"/>
              </a:spcBef>
            </a:pP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Beneficiari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collaborazione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effettiva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con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uno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più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Organismi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ricerca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anche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7D55CD"/>
                </a:solidFill>
                <a:latin typeface="Montserrat Bold"/>
                <a:sym typeface="Montserrat Bold"/>
              </a:rPr>
              <a:t>Grandi</a:t>
            </a:r>
            <a:r>
              <a:rPr lang="en-US" sz="1749" b="1" spc="171" dirty="0">
                <a:solidFill>
                  <a:srgbClr val="7D55CD"/>
                </a:solidFill>
                <a:latin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7D55CD"/>
                </a:solidFill>
                <a:latin typeface="Montserrat Bold"/>
                <a:sym typeface="Montserrat Bold"/>
              </a:rPr>
              <a:t>Imprese</a:t>
            </a:r>
            <a:r>
              <a:rPr lang="en-US" sz="1749" b="1" spc="171" dirty="0">
                <a:solidFill>
                  <a:srgbClr val="7D55CD"/>
                </a:solidFill>
                <a:latin typeface="Montserrat Bold"/>
                <a:sym typeface="Montserrat Bold"/>
              </a:rPr>
              <a:t> 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 in forma aggregate con PMI), RIR,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Distretti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Industriali</a:t>
            </a:r>
            <a:endParaRPr lang="en-US" sz="1749" b="1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414"/>
              </a:lnSpc>
              <a:spcBef>
                <a:spcPct val="0"/>
              </a:spcBef>
            </a:pP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749" b="1" u="none" spc="17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5.000.000,00 di euro a </a:t>
            </a:r>
            <a:r>
              <a:rPr lang="en-US" sz="1749" b="1" u="none" spc="17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fondo</a:t>
            </a:r>
            <a:r>
              <a:rPr lang="en-US" sz="1749" b="1" u="none" spc="17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u="none" spc="17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perduto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</a:p>
          <a:p>
            <a:pPr marL="0" lvl="0" indent="0" algn="ctr">
              <a:lnSpc>
                <a:spcPts val="2414"/>
              </a:lnSpc>
              <a:spcBef>
                <a:spcPct val="0"/>
              </a:spcBef>
            </a:pP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Progetti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valore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compreso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u="none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</a:t>
            </a:r>
            <a:r>
              <a:rPr lang="en-US" sz="1749" b="1" u="none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1.000.000,00 e 2.500.000,00 di euro.</a:t>
            </a:r>
          </a:p>
          <a:p>
            <a:pPr marL="0" lvl="0" indent="0" algn="ctr">
              <a:lnSpc>
                <a:spcPts val="2414"/>
              </a:lnSpc>
              <a:spcBef>
                <a:spcPct val="0"/>
              </a:spcBef>
            </a:pPr>
            <a:endParaRPr lang="en-US" sz="1749" b="1" u="none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14"/>
              </a:lnSpc>
            </a:pP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Agevolazione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dal 25% all’80% in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funzione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dimensione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d’impresa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tipologia</a:t>
            </a:r>
            <a:r>
              <a:rPr lang="en-US" sz="1749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749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progetto</a:t>
            </a:r>
            <a:endParaRPr lang="en-US" sz="17499" b="1" u="none" spc="1714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178691" y="8254241"/>
            <a:ext cx="977056" cy="964621"/>
          </a:xfrm>
          <a:custGeom>
            <a:avLst/>
            <a:gdLst/>
            <a:ahLst/>
            <a:cxnLst/>
            <a:rect l="l" t="t" r="r" b="b"/>
            <a:pathLst>
              <a:path w="977056" h="964621">
                <a:moveTo>
                  <a:pt x="0" y="0"/>
                </a:moveTo>
                <a:lnTo>
                  <a:pt x="977056" y="0"/>
                </a:lnTo>
                <a:lnTo>
                  <a:pt x="977056" y="964621"/>
                </a:lnTo>
                <a:lnTo>
                  <a:pt x="0" y="96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8205" y="470373"/>
            <a:ext cx="17171590" cy="1762723"/>
            <a:chOff x="0" y="0"/>
            <a:chExt cx="1664406" cy="170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4407" cy="170857"/>
            </a:xfrm>
            <a:custGeom>
              <a:avLst/>
              <a:gdLst/>
              <a:ahLst/>
              <a:cxnLst/>
              <a:rect l="l" t="t" r="r" b="b"/>
              <a:pathLst>
                <a:path w="1664407" h="170857">
                  <a:moveTo>
                    <a:pt x="1461206" y="0"/>
                  </a:moveTo>
                  <a:lnTo>
                    <a:pt x="0" y="0"/>
                  </a:lnTo>
                  <a:lnTo>
                    <a:pt x="203200" y="170857"/>
                  </a:lnTo>
                  <a:lnTo>
                    <a:pt x="1664407" y="170857"/>
                  </a:lnTo>
                  <a:lnTo>
                    <a:pt x="1461206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461206" cy="1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38346" y="3222704"/>
            <a:ext cx="4809626" cy="2282062"/>
            <a:chOff x="0" y="0"/>
            <a:chExt cx="2277430" cy="10805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7430" cy="1080591"/>
            </a:xfrm>
            <a:custGeom>
              <a:avLst/>
              <a:gdLst/>
              <a:ahLst/>
              <a:cxnLst/>
              <a:rect l="l" t="t" r="r" b="b"/>
              <a:pathLst>
                <a:path w="2277430" h="1080591">
                  <a:moveTo>
                    <a:pt x="17706" y="0"/>
                  </a:moveTo>
                  <a:lnTo>
                    <a:pt x="2259724" y="0"/>
                  </a:lnTo>
                  <a:cubicBezTo>
                    <a:pt x="2264420" y="0"/>
                    <a:pt x="2268924" y="1865"/>
                    <a:pt x="2272244" y="5186"/>
                  </a:cubicBezTo>
                  <a:cubicBezTo>
                    <a:pt x="2275565" y="8507"/>
                    <a:pt x="2277430" y="13010"/>
                    <a:pt x="2277430" y="17706"/>
                  </a:cubicBezTo>
                  <a:lnTo>
                    <a:pt x="2277430" y="1062884"/>
                  </a:lnTo>
                  <a:cubicBezTo>
                    <a:pt x="2277430" y="1067580"/>
                    <a:pt x="2275565" y="1072084"/>
                    <a:pt x="2272244" y="1075404"/>
                  </a:cubicBezTo>
                  <a:cubicBezTo>
                    <a:pt x="2268924" y="1078725"/>
                    <a:pt x="2264420" y="1080591"/>
                    <a:pt x="2259724" y="1080591"/>
                  </a:cubicBezTo>
                  <a:lnTo>
                    <a:pt x="17706" y="1080591"/>
                  </a:lnTo>
                  <a:cubicBezTo>
                    <a:pt x="7927" y="1080591"/>
                    <a:pt x="0" y="1072663"/>
                    <a:pt x="0" y="1062884"/>
                  </a:cubicBezTo>
                  <a:lnTo>
                    <a:pt x="0" y="17706"/>
                  </a:lnTo>
                  <a:cubicBezTo>
                    <a:pt x="0" y="13010"/>
                    <a:pt x="1865" y="8507"/>
                    <a:pt x="5186" y="5186"/>
                  </a:cubicBezTo>
                  <a:cubicBezTo>
                    <a:pt x="8507" y="1865"/>
                    <a:pt x="13010" y="0"/>
                    <a:pt x="17706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277430" cy="109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6034" y="3626165"/>
            <a:ext cx="1716524" cy="1475138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55940" y="6818232"/>
            <a:ext cx="4809626" cy="2282062"/>
            <a:chOff x="0" y="0"/>
            <a:chExt cx="2277430" cy="10805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7430" cy="1080591"/>
            </a:xfrm>
            <a:custGeom>
              <a:avLst/>
              <a:gdLst/>
              <a:ahLst/>
              <a:cxnLst/>
              <a:rect l="l" t="t" r="r" b="b"/>
              <a:pathLst>
                <a:path w="2277430" h="1080591">
                  <a:moveTo>
                    <a:pt x="17706" y="0"/>
                  </a:moveTo>
                  <a:lnTo>
                    <a:pt x="2259724" y="0"/>
                  </a:lnTo>
                  <a:cubicBezTo>
                    <a:pt x="2264420" y="0"/>
                    <a:pt x="2268924" y="1865"/>
                    <a:pt x="2272244" y="5186"/>
                  </a:cubicBezTo>
                  <a:cubicBezTo>
                    <a:pt x="2275565" y="8507"/>
                    <a:pt x="2277430" y="13010"/>
                    <a:pt x="2277430" y="17706"/>
                  </a:cubicBezTo>
                  <a:lnTo>
                    <a:pt x="2277430" y="1062884"/>
                  </a:lnTo>
                  <a:cubicBezTo>
                    <a:pt x="2277430" y="1067580"/>
                    <a:pt x="2275565" y="1072084"/>
                    <a:pt x="2272244" y="1075404"/>
                  </a:cubicBezTo>
                  <a:cubicBezTo>
                    <a:pt x="2268924" y="1078725"/>
                    <a:pt x="2264420" y="1080591"/>
                    <a:pt x="2259724" y="1080591"/>
                  </a:cubicBezTo>
                  <a:lnTo>
                    <a:pt x="17706" y="1080591"/>
                  </a:lnTo>
                  <a:cubicBezTo>
                    <a:pt x="7927" y="1080591"/>
                    <a:pt x="0" y="1072663"/>
                    <a:pt x="0" y="1062884"/>
                  </a:cubicBezTo>
                  <a:lnTo>
                    <a:pt x="0" y="17706"/>
                  </a:lnTo>
                  <a:cubicBezTo>
                    <a:pt x="0" y="13010"/>
                    <a:pt x="1865" y="8507"/>
                    <a:pt x="5186" y="5186"/>
                  </a:cubicBezTo>
                  <a:cubicBezTo>
                    <a:pt x="8507" y="1865"/>
                    <a:pt x="13010" y="0"/>
                    <a:pt x="17706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77430" cy="109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30241" y="7221693"/>
            <a:ext cx="1716524" cy="1475138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57751" y="3946974"/>
            <a:ext cx="953090" cy="833520"/>
          </a:xfrm>
          <a:custGeom>
            <a:avLst/>
            <a:gdLst/>
            <a:ahLst/>
            <a:cxnLst/>
            <a:rect l="l" t="t" r="r" b="b"/>
            <a:pathLst>
              <a:path w="953090" h="833520">
                <a:moveTo>
                  <a:pt x="0" y="0"/>
                </a:moveTo>
                <a:lnTo>
                  <a:pt x="953090" y="0"/>
                </a:lnTo>
                <a:lnTo>
                  <a:pt x="953090" y="833520"/>
                </a:lnTo>
                <a:lnTo>
                  <a:pt x="0" y="833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68763" y="7511291"/>
            <a:ext cx="639480" cy="895943"/>
          </a:xfrm>
          <a:custGeom>
            <a:avLst/>
            <a:gdLst/>
            <a:ahLst/>
            <a:cxnLst/>
            <a:rect l="l" t="t" r="r" b="b"/>
            <a:pathLst>
              <a:path w="639480" h="895943">
                <a:moveTo>
                  <a:pt x="0" y="0"/>
                </a:moveTo>
                <a:lnTo>
                  <a:pt x="639480" y="0"/>
                </a:lnTo>
                <a:lnTo>
                  <a:pt x="639480" y="895943"/>
                </a:lnTo>
                <a:lnTo>
                  <a:pt x="0" y="89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636827" y="875485"/>
            <a:ext cx="12978689" cy="8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0" dirty="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ALTRE MISURE PER LE IMPRESE  2/3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9811" y="3537726"/>
            <a:ext cx="4306697" cy="161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b="1" spc="1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1.1.4</a:t>
            </a:r>
          </a:p>
          <a:p>
            <a:pPr algn="ctr">
              <a:lnSpc>
                <a:spcPts val="2621"/>
              </a:lnSpc>
            </a:pPr>
            <a:endParaRPr lang="en-US" sz="1899" b="1" spc="186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b="1" spc="1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Sostegno alle proposte progettuali di ricerca e innovazione di eccellenza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45092" y="3193090"/>
            <a:ext cx="10589067" cy="233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Beneficiari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spc="191" dirty="0">
                <a:solidFill>
                  <a:srgbClr val="7D55CD"/>
                </a:solidFill>
                <a:latin typeface="Montserrat Bold"/>
                <a:sym typeface="Montserrat Bold"/>
              </a:rPr>
              <a:t>PMI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piccole</a:t>
            </a:r>
            <a:r>
              <a:rPr lang="en-US" sz="1949" b="1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MidCap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MidCap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 partnership o </a:t>
            </a: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meno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con </a:t>
            </a: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Organismi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Ricerca</a:t>
            </a:r>
            <a:endParaRPr lang="en-US" sz="1949" b="1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endParaRPr lang="en-US" sz="1949" b="1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15.000.000,00 di euro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endParaRPr lang="en-US" sz="1950" b="1" u="none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14"/>
              </a:lnSpc>
            </a:pPr>
            <a:r>
              <a:rPr lang="en-US" sz="1950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 di </a:t>
            </a:r>
            <a:r>
              <a:rPr lang="en-US" sz="1950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sostegno</a:t>
            </a:r>
            <a:r>
              <a:rPr lang="en-US" sz="1950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50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strumento</a:t>
            </a:r>
            <a:r>
              <a:rPr lang="en-US" sz="1950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50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finanziario</a:t>
            </a:r>
            <a:endParaRPr lang="en-US" sz="1950" b="1" u="none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14"/>
              </a:lnSpc>
            </a:pPr>
            <a:r>
              <a:rPr lang="en-US" sz="1950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Max  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40%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sovvenzione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– Min. 60%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prestito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agevolato</a:t>
            </a:r>
            <a:endParaRPr lang="en-US" sz="1950" b="1" spc="17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797530" y="7267747"/>
            <a:ext cx="4126445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n-US" sz="1999" b="1" spc="19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2.1.2</a:t>
            </a:r>
          </a:p>
          <a:p>
            <a:pPr algn="ctr">
              <a:lnSpc>
                <a:spcPts val="2759"/>
              </a:lnSpc>
            </a:pPr>
            <a:endParaRPr lang="en-US" sz="1999" b="1" spc="195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759"/>
              </a:lnSpc>
              <a:spcBef>
                <a:spcPct val="0"/>
              </a:spcBef>
            </a:pPr>
            <a:r>
              <a:rPr lang="en-US" sz="1999" b="1" spc="19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Efficientamento energetico imprese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4424" y="6909692"/>
            <a:ext cx="10300485" cy="728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Beneficiari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spc="191" dirty="0">
                <a:solidFill>
                  <a:srgbClr val="7D55CD"/>
                </a:solidFill>
                <a:latin typeface="Montserrat Bold"/>
                <a:sym typeface="Montserrat Bold"/>
              </a:rPr>
              <a:t>PMI 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Grandi</a:t>
            </a:r>
            <a:r>
              <a:rPr lang="en-US" sz="1949" b="1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endParaRPr lang="en-US" sz="1949" b="1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31.000.000,00 di euro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828"/>
              </a:lnSpc>
              <a:spcBef>
                <a:spcPct val="0"/>
              </a:spcBef>
            </a:pPr>
            <a:r>
              <a:rPr lang="en-US" sz="2049" b="1" u="none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 di </a:t>
            </a:r>
            <a:r>
              <a:rPr lang="en-US" sz="2049" b="1" u="none" spc="200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sostegno</a:t>
            </a:r>
            <a:r>
              <a:rPr lang="en-US" sz="2049" b="1" u="none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2049" b="1" u="none" spc="200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strumento</a:t>
            </a:r>
            <a:r>
              <a:rPr lang="en-US" sz="2049" b="1" u="none" spc="200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9" b="1" u="none" spc="200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finanziario</a:t>
            </a:r>
            <a:r>
              <a:rPr lang="en-US" sz="2049" b="1" u="none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endParaRPr lang="en-US" sz="2049" b="1" u="none" spc="200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690"/>
              </a:lnSpc>
            </a:pP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Quota a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sovvenzione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fino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al 20% del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spese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ammissibili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ctr">
              <a:lnSpc>
                <a:spcPts val="2690"/>
              </a:lnSpc>
            </a:pPr>
            <a:endParaRPr lang="en-US" sz="1949" b="1" u="none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4287"/>
              </a:lnSpc>
            </a:pPr>
            <a:r>
              <a:rPr lang="en-US" sz="17599" b="1" u="none" spc="1724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2484"/>
              </a:lnSpc>
            </a:pPr>
            <a:endParaRPr lang="en-US" sz="17599" b="1" u="none" spc="1724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346"/>
              </a:lnSpc>
              <a:spcBef>
                <a:spcPct val="0"/>
              </a:spcBef>
            </a:pPr>
            <a:endParaRPr lang="en-US" sz="17599" b="1" u="none" spc="1724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484"/>
              </a:lnSpc>
              <a:spcBef>
                <a:spcPct val="0"/>
              </a:spcBef>
            </a:pPr>
            <a:endParaRPr lang="en-US" sz="17599" b="1" u="none" spc="1724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484"/>
              </a:lnSpc>
              <a:spcBef>
                <a:spcPct val="0"/>
              </a:spcBef>
            </a:pPr>
            <a:endParaRPr lang="en-US" sz="17599" b="1" u="none" spc="1724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03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4134" y="483801"/>
            <a:ext cx="17133490" cy="1762723"/>
            <a:chOff x="0" y="0"/>
            <a:chExt cx="1660714" cy="170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0714" cy="170857"/>
            </a:xfrm>
            <a:custGeom>
              <a:avLst/>
              <a:gdLst/>
              <a:ahLst/>
              <a:cxnLst/>
              <a:rect l="l" t="t" r="r" b="b"/>
              <a:pathLst>
                <a:path w="1660714" h="170857">
                  <a:moveTo>
                    <a:pt x="1457514" y="0"/>
                  </a:moveTo>
                  <a:lnTo>
                    <a:pt x="0" y="0"/>
                  </a:lnTo>
                  <a:lnTo>
                    <a:pt x="203200" y="170857"/>
                  </a:lnTo>
                  <a:lnTo>
                    <a:pt x="1660714" y="170857"/>
                  </a:lnTo>
                  <a:lnTo>
                    <a:pt x="1457514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457514" cy="1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04995" y="3237124"/>
            <a:ext cx="5253562" cy="2440918"/>
            <a:chOff x="0" y="0"/>
            <a:chExt cx="2487641" cy="11558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87641" cy="1155811"/>
            </a:xfrm>
            <a:custGeom>
              <a:avLst/>
              <a:gdLst/>
              <a:ahLst/>
              <a:cxnLst/>
              <a:rect l="l" t="t" r="r" b="b"/>
              <a:pathLst>
                <a:path w="2487641" h="1155811">
                  <a:moveTo>
                    <a:pt x="16210" y="0"/>
                  </a:moveTo>
                  <a:lnTo>
                    <a:pt x="2471430" y="0"/>
                  </a:lnTo>
                  <a:cubicBezTo>
                    <a:pt x="2480383" y="0"/>
                    <a:pt x="2487641" y="7258"/>
                    <a:pt x="2487641" y="16210"/>
                  </a:cubicBezTo>
                  <a:lnTo>
                    <a:pt x="2487641" y="1139601"/>
                  </a:lnTo>
                  <a:cubicBezTo>
                    <a:pt x="2487641" y="1148554"/>
                    <a:pt x="2480383" y="1155811"/>
                    <a:pt x="2471430" y="1155811"/>
                  </a:cubicBezTo>
                  <a:lnTo>
                    <a:pt x="16210" y="1155811"/>
                  </a:lnTo>
                  <a:cubicBezTo>
                    <a:pt x="7258" y="1155811"/>
                    <a:pt x="0" y="1148554"/>
                    <a:pt x="0" y="1139601"/>
                  </a:cubicBezTo>
                  <a:lnTo>
                    <a:pt x="0" y="16210"/>
                  </a:lnTo>
                  <a:cubicBezTo>
                    <a:pt x="0" y="7258"/>
                    <a:pt x="7258" y="0"/>
                    <a:pt x="1621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487641" cy="1174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4134" y="3715125"/>
            <a:ext cx="1716524" cy="1475138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77223" y="6976238"/>
            <a:ext cx="4809626" cy="2282062"/>
            <a:chOff x="0" y="0"/>
            <a:chExt cx="2277430" cy="10805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7430" cy="1080591"/>
            </a:xfrm>
            <a:custGeom>
              <a:avLst/>
              <a:gdLst/>
              <a:ahLst/>
              <a:cxnLst/>
              <a:rect l="l" t="t" r="r" b="b"/>
              <a:pathLst>
                <a:path w="2277430" h="1080591">
                  <a:moveTo>
                    <a:pt x="17706" y="0"/>
                  </a:moveTo>
                  <a:lnTo>
                    <a:pt x="2259724" y="0"/>
                  </a:lnTo>
                  <a:cubicBezTo>
                    <a:pt x="2264420" y="0"/>
                    <a:pt x="2268924" y="1865"/>
                    <a:pt x="2272244" y="5186"/>
                  </a:cubicBezTo>
                  <a:cubicBezTo>
                    <a:pt x="2275565" y="8507"/>
                    <a:pt x="2277430" y="13010"/>
                    <a:pt x="2277430" y="17706"/>
                  </a:cubicBezTo>
                  <a:lnTo>
                    <a:pt x="2277430" y="1062884"/>
                  </a:lnTo>
                  <a:cubicBezTo>
                    <a:pt x="2277430" y="1067580"/>
                    <a:pt x="2275565" y="1072084"/>
                    <a:pt x="2272244" y="1075404"/>
                  </a:cubicBezTo>
                  <a:cubicBezTo>
                    <a:pt x="2268924" y="1078725"/>
                    <a:pt x="2264420" y="1080591"/>
                    <a:pt x="2259724" y="1080591"/>
                  </a:cubicBezTo>
                  <a:lnTo>
                    <a:pt x="17706" y="1080591"/>
                  </a:lnTo>
                  <a:cubicBezTo>
                    <a:pt x="7927" y="1080591"/>
                    <a:pt x="0" y="1072663"/>
                    <a:pt x="0" y="1062884"/>
                  </a:cubicBezTo>
                  <a:lnTo>
                    <a:pt x="0" y="17706"/>
                  </a:lnTo>
                  <a:cubicBezTo>
                    <a:pt x="0" y="13010"/>
                    <a:pt x="1865" y="8507"/>
                    <a:pt x="5186" y="5186"/>
                  </a:cubicBezTo>
                  <a:cubicBezTo>
                    <a:pt x="8507" y="1865"/>
                    <a:pt x="13010" y="0"/>
                    <a:pt x="17706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77430" cy="109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51524" y="7379700"/>
            <a:ext cx="1716524" cy="1475138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72554" y="4041362"/>
            <a:ext cx="832441" cy="832441"/>
          </a:xfrm>
          <a:custGeom>
            <a:avLst/>
            <a:gdLst/>
            <a:ahLst/>
            <a:cxnLst/>
            <a:rect l="l" t="t" r="r" b="b"/>
            <a:pathLst>
              <a:path w="832441" h="832441">
                <a:moveTo>
                  <a:pt x="0" y="0"/>
                </a:moveTo>
                <a:lnTo>
                  <a:pt x="832441" y="0"/>
                </a:lnTo>
                <a:lnTo>
                  <a:pt x="832441" y="832441"/>
                </a:lnTo>
                <a:lnTo>
                  <a:pt x="0" y="83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78350" y="7620098"/>
            <a:ext cx="1262873" cy="994342"/>
          </a:xfrm>
          <a:custGeom>
            <a:avLst/>
            <a:gdLst/>
            <a:ahLst/>
            <a:cxnLst/>
            <a:rect l="l" t="t" r="r" b="b"/>
            <a:pathLst>
              <a:path w="1262873" h="994342">
                <a:moveTo>
                  <a:pt x="0" y="0"/>
                </a:moveTo>
                <a:lnTo>
                  <a:pt x="1262873" y="0"/>
                </a:lnTo>
                <a:lnTo>
                  <a:pt x="1262873" y="994342"/>
                </a:lnTo>
                <a:lnTo>
                  <a:pt x="0" y="994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395412" y="888912"/>
            <a:ext cx="12601015" cy="8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0" dirty="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ALTRE MISURE PER LE IMPRESE  3/3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58767" y="3316552"/>
            <a:ext cx="4830495" cy="216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6"/>
              </a:lnSpc>
            </a:pPr>
            <a:r>
              <a:rPr lang="en-US" sz="1700" b="1" spc="16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2.2.2 </a:t>
            </a:r>
          </a:p>
          <a:p>
            <a:pPr algn="ctr">
              <a:lnSpc>
                <a:spcPts val="2483"/>
              </a:lnSpc>
            </a:pPr>
            <a:endParaRPr lang="en-US" sz="1700" b="1" spc="166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483"/>
              </a:lnSpc>
              <a:spcBef>
                <a:spcPct val="0"/>
              </a:spcBef>
            </a:pP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Realizzazione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efficientamento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sostenibile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recupero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ampliamento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reti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teleriscaldamento</a:t>
            </a:r>
            <a:r>
              <a:rPr lang="en-US" sz="1800" b="1" spc="17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/</a:t>
            </a:r>
            <a:r>
              <a:rPr lang="en-US" sz="1800" b="1" spc="17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teleraffrescamento</a:t>
            </a:r>
            <a:endParaRPr lang="en-US" sz="1800" b="1" spc="176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353258" y="3475381"/>
            <a:ext cx="10589067" cy="212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8"/>
              </a:lnSpc>
              <a:spcBef>
                <a:spcPct val="0"/>
              </a:spcBef>
            </a:pPr>
            <a:r>
              <a:rPr lang="en-US" sz="2049" b="1" spc="200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Beneficiari</a:t>
            </a:r>
            <a:r>
              <a:rPr lang="en-US" sz="2049" b="1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2049" b="1" spc="200" dirty="0">
                <a:solidFill>
                  <a:srgbClr val="7D55CD"/>
                </a:solidFill>
                <a:latin typeface="Montserrat Bold"/>
                <a:sym typeface="Montserrat Bold"/>
              </a:rPr>
              <a:t>PMI</a:t>
            </a:r>
            <a:r>
              <a:rPr lang="en-US" sz="2049" b="1" spc="200" dirty="0">
                <a:solidFill>
                  <a:srgbClr val="000000"/>
                </a:solidFill>
                <a:latin typeface="Montserrat Bold"/>
                <a:sym typeface="Montserrat Bold"/>
              </a:rPr>
              <a:t>,</a:t>
            </a:r>
            <a:r>
              <a:rPr lang="en-US" sz="2049" b="1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9" b="1" spc="200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Grandi</a:t>
            </a:r>
            <a:r>
              <a:rPr lang="en-US" sz="2049" b="1" spc="200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9" b="1" spc="200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</a:t>
            </a:r>
            <a:r>
              <a:rPr lang="en-US" sz="2049" b="1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2049" b="1" spc="200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Pubbliche</a:t>
            </a:r>
            <a:r>
              <a:rPr lang="en-US" sz="2049" b="1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9" b="1" spc="200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amministrazioni</a:t>
            </a:r>
            <a:r>
              <a:rPr lang="en-US" sz="2049" b="1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828"/>
              </a:lnSpc>
              <a:spcBef>
                <a:spcPct val="0"/>
              </a:spcBef>
            </a:pPr>
            <a:endParaRPr lang="en-US" sz="2049" b="1" spc="200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828"/>
              </a:lnSpc>
              <a:spcBef>
                <a:spcPct val="0"/>
              </a:spcBef>
            </a:pPr>
            <a:r>
              <a:rPr lang="en-US" sz="2049" b="1" u="none" spc="200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2049" b="1" u="none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9" b="1" u="none" spc="200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2049" b="1" u="none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2049" b="1" u="none" spc="200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15.000.000,00 di euro</a:t>
            </a:r>
            <a:r>
              <a:rPr lang="en-US" sz="2049" b="1" u="none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lvl="0" algn="ctr">
              <a:lnSpc>
                <a:spcPts val="2828"/>
              </a:lnSpc>
              <a:spcBef>
                <a:spcPct val="0"/>
              </a:spcBef>
            </a:pPr>
            <a:r>
              <a:rPr lang="it-IT" sz="2049" b="1" spc="20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 di sostegno: </a:t>
            </a:r>
            <a:r>
              <a:rPr lang="it-IT" sz="2049" b="1" spc="200" dirty="0">
                <a:solidFill>
                  <a:srgbClr val="7D55CD"/>
                </a:solidFill>
                <a:latin typeface="Montserrat Bold"/>
                <a:sym typeface="Montserrat Bold"/>
              </a:rPr>
              <a:t>bando a fondo perduto.</a:t>
            </a:r>
          </a:p>
          <a:p>
            <a:pPr marL="0" lvl="0" indent="0" algn="ctr">
              <a:lnSpc>
                <a:spcPts val="2828"/>
              </a:lnSpc>
              <a:spcBef>
                <a:spcPct val="0"/>
              </a:spcBef>
            </a:pPr>
            <a:endParaRPr lang="en-US" sz="2050" b="1" u="none" spc="200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28"/>
              </a:lnSpc>
              <a:spcBef>
                <a:spcPct val="0"/>
              </a:spcBef>
            </a:pP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Agevolazione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dal 45% al 65% in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funzione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dimensione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50" b="1" spc="17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d’impresa</a:t>
            </a:r>
            <a:r>
              <a:rPr lang="en-US" sz="1950" b="1" spc="17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  <a:endParaRPr lang="en-US" sz="1950" b="1" u="none" spc="200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725079" y="7453186"/>
            <a:ext cx="4313915" cy="129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99" b="1" spc="1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2.2.3</a:t>
            </a:r>
          </a:p>
          <a:p>
            <a:pPr algn="ctr">
              <a:lnSpc>
                <a:spcPts val="2621"/>
              </a:lnSpc>
            </a:pPr>
            <a:endParaRPr lang="en-US" sz="1899" b="1" spc="186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1"/>
              </a:lnSpc>
              <a:spcBef>
                <a:spcPct val="0"/>
              </a:spcBef>
            </a:pPr>
            <a:r>
              <a:rPr lang="en-US" sz="1899" b="1" spc="18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Produzione di idrogeno verde da fonte rinnovabile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8145" y="6964194"/>
            <a:ext cx="10321768" cy="239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Beneficiari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spc="191" dirty="0">
                <a:solidFill>
                  <a:srgbClr val="7D55CD"/>
                </a:solidFill>
                <a:latin typeface="Montserrat Bold"/>
                <a:sym typeface="Montserrat Bold"/>
              </a:rPr>
              <a:t>PMI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Grandi</a:t>
            </a:r>
            <a:r>
              <a:rPr lang="en-US" sz="1949" b="1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endParaRPr lang="en-US" sz="1949" b="1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finanziaria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25.000.000,00 di euro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 di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sostegno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strumento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finanziario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90"/>
              </a:lnSpc>
              <a:spcBef>
                <a:spcPct val="0"/>
              </a:spcBef>
            </a:pPr>
            <a:endParaRPr lang="en-US" sz="1949" b="1" u="none" spc="19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690"/>
              </a:lnSpc>
            </a:pP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Quota a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sovvenzione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fino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al 40% del </a:t>
            </a:r>
            <a:r>
              <a:rPr lang="en-US" sz="1949" b="1" u="none" spc="191" dirty="0" err="1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totale</a:t>
            </a:r>
            <a:r>
              <a:rPr lang="en-US" sz="1949" b="1" u="none" spc="191" dirty="0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spese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ammissibili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anche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 </a:t>
            </a:r>
            <a:r>
              <a:rPr lang="en-US" sz="1949" b="1" u="none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Grandi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49" b="1" spc="19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</a:t>
            </a:r>
            <a:r>
              <a:rPr lang="en-US" sz="1949" b="1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  <a:r>
              <a:rPr lang="en-US" sz="1949" b="1" u="none" spc="19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5094445" y="570598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29991" y="3886044"/>
            <a:ext cx="736150" cy="882897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marL="0" lvl="0" indent="0" algn="ctr">
              <a:lnSpc>
                <a:spcPts val="4114"/>
              </a:lnSpc>
              <a:spcBef>
                <a:spcPct val="0"/>
              </a:spcBef>
            </a:pPr>
            <a:endParaRPr lang="en-US" sz="2981" b="1" spc="29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1" name="TextBox 8">
            <a:extLst>
              <a:ext uri="{FF2B5EF4-FFF2-40B4-BE49-F238E27FC236}">
                <a16:creationId xmlns:a16="http://schemas.microsoft.com/office/drawing/2014/main" id="{52EC28C7-E8EE-4AF8-B602-C98B3D290FB3}"/>
              </a:ext>
            </a:extLst>
          </p:cNvPr>
          <p:cNvSpPr txBox="1"/>
          <p:nvPr/>
        </p:nvSpPr>
        <p:spPr>
          <a:xfrm>
            <a:off x="422052" y="7314389"/>
            <a:ext cx="13169621" cy="1239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 b="1" spc="33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mail: </a:t>
            </a:r>
            <a:r>
              <a:rPr lang="en-US" sz="2399" b="1" spc="33" dirty="0">
                <a:latin typeface="Montserrat Bold" panose="020B0604020202020204" charset="0"/>
                <a:ea typeface="Rowdies Bold"/>
                <a:cs typeface="Rowdies Bold"/>
                <a:sym typeface="Rowdies Bold"/>
                <a:hlinkClick r:id="rId2"/>
              </a:rPr>
              <a:t>area.politicheeconomichecapitaleumano@regione.veneto.it</a:t>
            </a:r>
            <a:endParaRPr lang="en-US" sz="2399" b="1" spc="33" dirty="0">
              <a:latin typeface="Montserrat Bold" panose="020B0604020202020204" charset="0"/>
              <a:ea typeface="Rowdies Bold"/>
              <a:cs typeface="Rowdies Bold"/>
              <a:sym typeface="Rowdies Bold"/>
            </a:endParaRPr>
          </a:p>
          <a:p>
            <a:pPr algn="l">
              <a:lnSpc>
                <a:spcPts val="3311"/>
              </a:lnSpc>
            </a:pPr>
            <a:endParaRPr lang="en-US" sz="2399" b="1" spc="33" dirty="0">
              <a:latin typeface="Montserrat Bold" panose="020B0604020202020204" charset="0"/>
              <a:ea typeface="Rowdies Bold"/>
              <a:cs typeface="Rowdies Bold"/>
              <a:sym typeface="Rowdies Bold"/>
            </a:endParaRPr>
          </a:p>
          <a:p>
            <a:pPr algn="l">
              <a:lnSpc>
                <a:spcPts val="3311"/>
              </a:lnSpc>
            </a:pPr>
            <a:r>
              <a:rPr lang="en-US" sz="2399" b="1" spc="33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tel. : 041/2795029</a:t>
            </a:r>
            <a:endParaRPr lang="en-US" sz="2399" b="1" spc="33" dirty="0">
              <a:solidFill>
                <a:srgbClr val="FFFFFF"/>
              </a:solidFill>
              <a:latin typeface="Rowdies Bold"/>
              <a:ea typeface="Rowdies Bold"/>
              <a:cs typeface="Rowdies Bold"/>
              <a:sym typeface="Rowdies Bold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699BBFD7-62D8-44D3-84A4-D43E063C6509}"/>
              </a:ext>
            </a:extLst>
          </p:cNvPr>
          <p:cNvSpPr txBox="1"/>
          <p:nvPr/>
        </p:nvSpPr>
        <p:spPr>
          <a:xfrm>
            <a:off x="422052" y="6504212"/>
            <a:ext cx="13370147" cy="405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 spc="34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Area </a:t>
            </a:r>
            <a:r>
              <a:rPr lang="en-US" sz="2499" spc="34" dirty="0" err="1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Politiche</a:t>
            </a:r>
            <a:r>
              <a:rPr lang="en-US" sz="2499" spc="34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 </a:t>
            </a:r>
            <a:r>
              <a:rPr lang="en-US" sz="2499" spc="34" dirty="0" err="1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Economiche</a:t>
            </a:r>
            <a:r>
              <a:rPr lang="en-US" sz="2499" spc="34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, </a:t>
            </a:r>
            <a:r>
              <a:rPr lang="en-US" sz="2499" spc="34" dirty="0" err="1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Capitale</a:t>
            </a:r>
            <a:r>
              <a:rPr lang="en-US" sz="2499" spc="34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 </a:t>
            </a:r>
            <a:r>
              <a:rPr lang="en-US" sz="2499" spc="34" dirty="0" err="1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Umano</a:t>
            </a:r>
            <a:r>
              <a:rPr lang="en-US" sz="2499" spc="34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 e </a:t>
            </a:r>
            <a:r>
              <a:rPr lang="en-US" sz="2499" spc="34" dirty="0" err="1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Programmazione</a:t>
            </a:r>
            <a:r>
              <a:rPr lang="en-US" sz="2499" spc="34" dirty="0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 </a:t>
            </a:r>
            <a:r>
              <a:rPr lang="en-US" sz="2499" spc="34" dirty="0" err="1">
                <a:latin typeface="Montserrat Bold" panose="020B0604020202020204" charset="0"/>
                <a:ea typeface="Rowdies Bold"/>
                <a:cs typeface="Rowdies Bold"/>
                <a:sym typeface="Rowdies Bold"/>
              </a:rPr>
              <a:t>Comunitaria</a:t>
            </a:r>
            <a:endParaRPr lang="en-US" sz="2499" b="1" spc="34" dirty="0">
              <a:solidFill>
                <a:srgbClr val="FF0000"/>
              </a:solidFill>
              <a:latin typeface="Rowdies Bold"/>
              <a:ea typeface="Rowdies Bold"/>
              <a:cs typeface="Rowdies Bold"/>
              <a:sym typeface="Rowdies Bold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7A2557AF-4E7A-4342-A3F0-ED9E31940FF1}"/>
              </a:ext>
            </a:extLst>
          </p:cNvPr>
          <p:cNvSpPr txBox="1"/>
          <p:nvPr/>
        </p:nvSpPr>
        <p:spPr>
          <a:xfrm>
            <a:off x="422052" y="3333901"/>
            <a:ext cx="14284547" cy="2765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54"/>
              </a:lnSpc>
            </a:pPr>
            <a:r>
              <a:rPr lang="en-US" sz="7800" b="1" spc="191" dirty="0" err="1">
                <a:solidFill>
                  <a:srgbClr val="7D55CD"/>
                </a:solidFill>
                <a:latin typeface="Montserrat Bold"/>
                <a:sym typeface="Rowdies"/>
              </a:rPr>
              <a:t>Grazie</a:t>
            </a:r>
            <a:r>
              <a:rPr lang="en-US" sz="7800" spc="120" dirty="0">
                <a:solidFill>
                  <a:srgbClr val="C00000"/>
                </a:solidFill>
                <a:latin typeface="Montserrat Bold" panose="020B0604020202020204" charset="0"/>
                <a:ea typeface="Rowdies"/>
                <a:cs typeface="Rowdies"/>
                <a:sym typeface="Rowdies"/>
              </a:rPr>
              <a:t> </a:t>
            </a:r>
            <a:r>
              <a:rPr lang="en-US" sz="7800" b="1" spc="191" dirty="0">
                <a:solidFill>
                  <a:srgbClr val="7D55CD"/>
                </a:solidFill>
                <a:latin typeface="Montserrat Bold"/>
                <a:sym typeface="Rowdies"/>
              </a:rPr>
              <a:t>per</a:t>
            </a:r>
            <a:r>
              <a:rPr lang="en-US" sz="7800" b="1" spc="120" dirty="0">
                <a:solidFill>
                  <a:srgbClr val="C00000"/>
                </a:solidFill>
                <a:latin typeface="Montserrat Bold" panose="020B0604020202020204" charset="0"/>
                <a:sym typeface="Rowdies"/>
              </a:rPr>
              <a:t> </a:t>
            </a:r>
            <a:r>
              <a:rPr lang="en-US" sz="7800" b="1" spc="191" dirty="0" err="1">
                <a:solidFill>
                  <a:srgbClr val="7D55CD"/>
                </a:solidFill>
                <a:latin typeface="Montserrat Bold"/>
                <a:sym typeface="Rowdies"/>
              </a:rPr>
              <a:t>l’attenzione</a:t>
            </a:r>
            <a:r>
              <a:rPr lang="en-US" sz="7800" b="1" spc="191" dirty="0">
                <a:solidFill>
                  <a:srgbClr val="7D55CD"/>
                </a:solidFill>
                <a:latin typeface="Montserrat Bold"/>
                <a:sym typeface="Rowdies"/>
              </a:rPr>
              <a:t>!</a:t>
            </a:r>
            <a:endParaRPr lang="en-US" sz="7800" spc="120" dirty="0">
              <a:solidFill>
                <a:srgbClr val="C00000"/>
              </a:solidFill>
              <a:latin typeface="Montserrat Bold" panose="020B0604020202020204" charset="0"/>
              <a:ea typeface="Rowdies"/>
              <a:cs typeface="Rowdies"/>
              <a:sym typeface="Rowdies"/>
            </a:endParaRPr>
          </a:p>
          <a:p>
            <a:pPr>
              <a:lnSpc>
                <a:spcPts val="11854"/>
              </a:lnSpc>
            </a:pPr>
            <a:r>
              <a:rPr lang="en-US" sz="3800" b="1" spc="191" dirty="0" err="1">
                <a:solidFill>
                  <a:srgbClr val="7D55CD"/>
                </a:solidFill>
                <a:latin typeface="Montserrat Bold"/>
                <a:sym typeface="Rowdies"/>
              </a:rPr>
              <a:t>Contatti</a:t>
            </a:r>
            <a:endParaRPr lang="en-US" sz="3800" b="1" spc="191" dirty="0">
              <a:solidFill>
                <a:srgbClr val="7D55CD"/>
              </a:solidFill>
              <a:latin typeface="Montserrat Bold"/>
              <a:sym typeface="Rowdies"/>
            </a:endParaRPr>
          </a:p>
        </p:txBody>
      </p:sp>
    </p:spTree>
    <p:extLst>
      <p:ext uri="{BB962C8B-B14F-4D97-AF65-F5344CB8AC3E}">
        <p14:creationId xmlns:p14="http://schemas.microsoft.com/office/powerpoint/2010/main" val="29583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436715" y="-4880362"/>
            <a:ext cx="1414570" cy="18288000"/>
            <a:chOff x="0" y="0"/>
            <a:chExt cx="372562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562" cy="4816592"/>
            </a:xfrm>
            <a:custGeom>
              <a:avLst/>
              <a:gdLst/>
              <a:ahLst/>
              <a:cxnLst/>
              <a:rect l="l" t="t" r="r" b="b"/>
              <a:pathLst>
                <a:path w="372562" h="4816592">
                  <a:moveTo>
                    <a:pt x="0" y="0"/>
                  </a:moveTo>
                  <a:lnTo>
                    <a:pt x="372562" y="0"/>
                  </a:lnTo>
                  <a:lnTo>
                    <a:pt x="372562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72562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49176" y="0"/>
            <a:ext cx="18437176" cy="3556353"/>
          </a:xfrm>
          <a:custGeom>
            <a:avLst/>
            <a:gdLst/>
            <a:ahLst/>
            <a:cxnLst/>
            <a:rect l="l" t="t" r="r" b="b"/>
            <a:pathLst>
              <a:path w="18437176" h="3556353">
                <a:moveTo>
                  <a:pt x="0" y="0"/>
                </a:moveTo>
                <a:lnTo>
                  <a:pt x="18437176" y="0"/>
                </a:lnTo>
                <a:lnTo>
                  <a:pt x="18437176" y="3556353"/>
                </a:lnTo>
                <a:lnTo>
                  <a:pt x="0" y="3556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5000"/>
            </a:blip>
            <a:stretch>
              <a:fillRect t="-5970" b="-41245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10326" y="4403130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u="none" strike="noStrike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67726" y="5632599"/>
            <a:ext cx="274342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Obiettivi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6572" y="4446962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34447" y="5632599"/>
            <a:ext cx="274342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Strumenti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62818" y="4403130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95274" y="5632599"/>
            <a:ext cx="328634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Accordi per</a:t>
            </a:r>
          </a:p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insediamento e sviluppo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36650" y="4446962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93345" y="5632599"/>
            <a:ext cx="312692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Attrazione e rientro degli investimenti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35109" y="7218714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08529" y="8451249"/>
            <a:ext cx="309347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Interventi di semplificazione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11355" y="7243496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7319" y="8447456"/>
            <a:ext cx="274342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Interventi per occupazione e formazione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87601" y="7218714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36050" y="8447456"/>
            <a:ext cx="2743420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Riduzione dell’IRAP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r="-6917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950263" y="803081"/>
            <a:ext cx="15883193" cy="2258023"/>
            <a:chOff x="0" y="0"/>
            <a:chExt cx="1539525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9525" cy="218865"/>
            </a:xfrm>
            <a:custGeom>
              <a:avLst/>
              <a:gdLst/>
              <a:ahLst/>
              <a:cxnLst/>
              <a:rect l="l" t="t" r="r" b="b"/>
              <a:pathLst>
                <a:path w="1539525" h="218865">
                  <a:moveTo>
                    <a:pt x="1336325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9525" y="218865"/>
                  </a:lnTo>
                  <a:lnTo>
                    <a:pt x="1336325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6325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50779" y="3667158"/>
            <a:ext cx="2142504" cy="1530916"/>
          </a:xfrm>
          <a:custGeom>
            <a:avLst/>
            <a:gdLst/>
            <a:ahLst/>
            <a:cxnLst/>
            <a:rect l="l" t="t" r="r" b="b"/>
            <a:pathLst>
              <a:path w="2142504" h="1530916">
                <a:moveTo>
                  <a:pt x="0" y="0"/>
                </a:moveTo>
                <a:lnTo>
                  <a:pt x="2142504" y="0"/>
                </a:lnTo>
                <a:lnTo>
                  <a:pt x="2142504" y="1530916"/>
                </a:lnTo>
                <a:lnTo>
                  <a:pt x="0" y="153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0726" y="5807674"/>
            <a:ext cx="1962557" cy="1570149"/>
          </a:xfrm>
          <a:custGeom>
            <a:avLst/>
            <a:gdLst/>
            <a:ahLst/>
            <a:cxnLst/>
            <a:rect l="l" t="t" r="r" b="b"/>
            <a:pathLst>
              <a:path w="1962557" h="1570149">
                <a:moveTo>
                  <a:pt x="0" y="0"/>
                </a:moveTo>
                <a:lnTo>
                  <a:pt x="1962557" y="0"/>
                </a:lnTo>
                <a:lnTo>
                  <a:pt x="1962557" y="1570150"/>
                </a:lnTo>
                <a:lnTo>
                  <a:pt x="0" y="1570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1517" y="7987424"/>
            <a:ext cx="1061028" cy="1607618"/>
          </a:xfrm>
          <a:custGeom>
            <a:avLst/>
            <a:gdLst/>
            <a:ahLst/>
            <a:cxnLst/>
            <a:rect l="l" t="t" r="r" b="b"/>
            <a:pathLst>
              <a:path w="1061028" h="1607618">
                <a:moveTo>
                  <a:pt x="0" y="0"/>
                </a:moveTo>
                <a:lnTo>
                  <a:pt x="1061028" y="0"/>
                </a:lnTo>
                <a:lnTo>
                  <a:pt x="1061028" y="1607617"/>
                </a:lnTo>
                <a:lnTo>
                  <a:pt x="0" y="16076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46497" y="4050736"/>
            <a:ext cx="7132181" cy="1511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b="1" spc="21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Aumentare l'attrattività del territorio</a:t>
            </a: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regionale per investitori nazionali ed esteri</a:t>
            </a:r>
          </a:p>
          <a:p>
            <a:pPr marL="0" lvl="0" indent="0" algn="l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36972" y="6126369"/>
            <a:ext cx="7895959" cy="1511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b="1" spc="21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Accrescere la competitività e produttività dell'economia veneta</a:t>
            </a: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con un focus sul settore manifatturiero</a:t>
            </a:r>
          </a:p>
          <a:p>
            <a:pPr marL="0" lvl="0" indent="0" algn="l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22031" y="1337720"/>
            <a:ext cx="7416941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spc="52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OBIETTIVI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337720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u="none" strike="noStrike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36972" y="8038227"/>
            <a:ext cx="9137097" cy="189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b="1" spc="21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Favorire il rilancio produttivo</a:t>
            </a: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specialmente nei settori strategici, </a:t>
            </a:r>
            <a:r>
              <a:rPr lang="en-US" sz="2199" b="1" spc="21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contrastando la delocalizzazione</a:t>
            </a: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sostenendo le imprese che mantengono l'occupazione locale</a:t>
            </a:r>
          </a:p>
          <a:p>
            <a:pPr marL="0" lvl="0" indent="0" algn="l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94445" y="570598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9991" y="3878610"/>
            <a:ext cx="752883" cy="890331"/>
            <a:chOff x="-4407" y="0"/>
            <a:chExt cx="198290" cy="2344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7D55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4407" y="1958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10953" y="3291656"/>
            <a:ext cx="2505718" cy="2505718"/>
            <a:chOff x="0" y="0"/>
            <a:chExt cx="4872604" cy="48726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851191" y="3299834"/>
            <a:ext cx="2505718" cy="2514629"/>
            <a:chOff x="0" y="0"/>
            <a:chExt cx="4872604" cy="48899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792134" y="5252449"/>
            <a:ext cx="2505718" cy="2506461"/>
            <a:chOff x="0" y="0"/>
            <a:chExt cx="4872604" cy="48740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30258" y="3989223"/>
            <a:ext cx="1154277" cy="115427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88342" y="5938275"/>
            <a:ext cx="1150940" cy="115094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471648" y="3952351"/>
            <a:ext cx="1184328" cy="118432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46724" y="4999204"/>
            <a:ext cx="736150" cy="882897"/>
            <a:chOff x="0" y="-1407"/>
            <a:chExt cx="193883" cy="2325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7D55C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407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02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46724" y="6158468"/>
            <a:ext cx="736150" cy="890126"/>
            <a:chOff x="0" y="0"/>
            <a:chExt cx="193883" cy="2344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7D55C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1904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29991" y="7302562"/>
            <a:ext cx="752883" cy="882897"/>
            <a:chOff x="-4407" y="-1998"/>
            <a:chExt cx="198290" cy="23253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7D55C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-4407" y="-1998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04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29991" y="8437947"/>
            <a:ext cx="752883" cy="882897"/>
            <a:chOff x="-4407" y="-6290"/>
            <a:chExt cx="198290" cy="2325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7D55C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-4407" y="-6290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05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753582" y="5231929"/>
            <a:ext cx="2505718" cy="2505718"/>
            <a:chOff x="0" y="0"/>
            <a:chExt cx="4872604" cy="487260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732176" y="7184725"/>
            <a:ext cx="2505718" cy="2506461"/>
            <a:chOff x="0" y="0"/>
            <a:chExt cx="4872604" cy="487404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5430971" y="5897655"/>
            <a:ext cx="1150940" cy="115094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5409565" y="7862485"/>
            <a:ext cx="1150940" cy="115094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13599409" y="4108789"/>
            <a:ext cx="928806" cy="896720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6" y="0"/>
                </a:lnTo>
                <a:lnTo>
                  <a:pt x="928806" y="896719"/>
                </a:lnTo>
                <a:lnTo>
                  <a:pt x="0" y="89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3707870" y="6068019"/>
            <a:ext cx="711885" cy="854883"/>
          </a:xfrm>
          <a:custGeom>
            <a:avLst/>
            <a:gdLst/>
            <a:ahLst/>
            <a:cxnLst/>
            <a:rect l="l" t="t" r="r" b="b"/>
            <a:pathLst>
              <a:path w="711885" h="854883">
                <a:moveTo>
                  <a:pt x="0" y="0"/>
                </a:moveTo>
                <a:lnTo>
                  <a:pt x="711884" y="0"/>
                </a:lnTo>
                <a:lnTo>
                  <a:pt x="711884" y="854884"/>
                </a:lnTo>
                <a:lnTo>
                  <a:pt x="0" y="854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5666199" y="6086632"/>
            <a:ext cx="680485" cy="796312"/>
          </a:xfrm>
          <a:custGeom>
            <a:avLst/>
            <a:gdLst/>
            <a:ahLst/>
            <a:cxnLst/>
            <a:rect l="l" t="t" r="r" b="b"/>
            <a:pathLst>
              <a:path w="680485" h="796312">
                <a:moveTo>
                  <a:pt x="0" y="0"/>
                </a:moveTo>
                <a:lnTo>
                  <a:pt x="680484" y="0"/>
                </a:lnTo>
                <a:lnTo>
                  <a:pt x="680484" y="796313"/>
                </a:lnTo>
                <a:lnTo>
                  <a:pt x="0" y="796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5603287" y="8042802"/>
            <a:ext cx="706347" cy="809356"/>
          </a:xfrm>
          <a:custGeom>
            <a:avLst/>
            <a:gdLst/>
            <a:ahLst/>
            <a:cxnLst/>
            <a:rect l="l" t="t" r="r" b="b"/>
            <a:pathLst>
              <a:path w="706347" h="809356">
                <a:moveTo>
                  <a:pt x="0" y="0"/>
                </a:moveTo>
                <a:lnTo>
                  <a:pt x="706347" y="0"/>
                </a:lnTo>
                <a:lnTo>
                  <a:pt x="706347" y="809356"/>
                </a:lnTo>
                <a:lnTo>
                  <a:pt x="0" y="809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2506926" y="3994736"/>
            <a:ext cx="7110633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Accordi per l’insediamento e lo sviluppo</a:t>
            </a:r>
          </a:p>
          <a:p>
            <a:pPr marL="0" lvl="0" indent="0" algn="l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062842" y="1092867"/>
            <a:ext cx="7416941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spc="52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STRUMENTI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6252" y="1092867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u="none" strike="noStrike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506926" y="5011244"/>
            <a:ext cx="7544165" cy="113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5"/>
              </a:lnSpc>
            </a:pP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Azioni regionali per l'attrazione e il rientro degli investimenti</a:t>
            </a:r>
          </a:p>
          <a:p>
            <a:pPr marL="0" lvl="0" indent="0" algn="just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2506926" y="6334719"/>
            <a:ext cx="7952873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Interventi di semplificazione </a:t>
            </a:r>
          </a:p>
          <a:p>
            <a:pPr marL="0" lvl="0" indent="0" algn="l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2506926" y="7272048"/>
            <a:ext cx="7544165" cy="113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5"/>
              </a:lnSpc>
            </a:pP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Interventi in materia di occupazione e formazione professionale</a:t>
            </a:r>
          </a:p>
          <a:p>
            <a:pPr marL="0" lvl="0" indent="0" algn="just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2506926" y="8423729"/>
            <a:ext cx="7544165" cy="113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5"/>
              </a:lnSpc>
            </a:pPr>
            <a:r>
              <a:rPr lang="en-US" sz="2199" b="1" spc="21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Agevolazioni dell’imposta regionale sulle attività produttive (IRAP)</a:t>
            </a:r>
          </a:p>
          <a:p>
            <a:pPr marL="0" lvl="0" indent="0" algn="just">
              <a:lnSpc>
                <a:spcPts val="3035"/>
              </a:lnSpc>
              <a:spcBef>
                <a:spcPct val="0"/>
              </a:spcBef>
            </a:pPr>
            <a:endParaRPr lang="en-US" sz="2199" b="1" spc="21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0" name="Freeform 60"/>
          <p:cNvSpPr/>
          <p:nvPr/>
        </p:nvSpPr>
        <p:spPr>
          <a:xfrm>
            <a:off x="11623706" y="4159123"/>
            <a:ext cx="923689" cy="796052"/>
          </a:xfrm>
          <a:custGeom>
            <a:avLst/>
            <a:gdLst/>
            <a:ahLst/>
            <a:cxnLst/>
            <a:rect l="l" t="t" r="r" b="b"/>
            <a:pathLst>
              <a:path w="923689" h="796052">
                <a:moveTo>
                  <a:pt x="0" y="0"/>
                </a:moveTo>
                <a:lnTo>
                  <a:pt x="923688" y="0"/>
                </a:lnTo>
                <a:lnTo>
                  <a:pt x="923688" y="796052"/>
                </a:lnTo>
                <a:lnTo>
                  <a:pt x="0" y="796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10190" y="-7563"/>
            <a:ext cx="1710961" cy="10674983"/>
            <a:chOff x="0" y="0"/>
            <a:chExt cx="450623" cy="2811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623" cy="2811518"/>
            </a:xfrm>
            <a:custGeom>
              <a:avLst/>
              <a:gdLst/>
              <a:ahLst/>
              <a:cxnLst/>
              <a:rect l="l" t="t" r="r" b="b"/>
              <a:pathLst>
                <a:path w="450623" h="2811518">
                  <a:moveTo>
                    <a:pt x="0" y="0"/>
                  </a:moveTo>
                  <a:lnTo>
                    <a:pt x="450623" y="0"/>
                  </a:lnTo>
                  <a:lnTo>
                    <a:pt x="450623" y="2811518"/>
                  </a:lnTo>
                  <a:lnTo>
                    <a:pt x="0" y="281151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50623" cy="2830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5543619" cy="10287000"/>
          </a:xfrm>
          <a:custGeom>
            <a:avLst/>
            <a:gdLst/>
            <a:ahLst/>
            <a:cxnLst/>
            <a:rect l="l" t="t" r="r" b="b"/>
            <a:pathLst>
              <a:path w="5543619" h="10287000">
                <a:moveTo>
                  <a:pt x="0" y="0"/>
                </a:moveTo>
                <a:lnTo>
                  <a:pt x="5543619" y="0"/>
                </a:lnTo>
                <a:lnTo>
                  <a:pt x="55436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718" r="-5180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94500" y="454446"/>
            <a:ext cx="15883193" cy="2258023"/>
            <a:chOff x="0" y="0"/>
            <a:chExt cx="1539525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9525" cy="218865"/>
            </a:xfrm>
            <a:custGeom>
              <a:avLst/>
              <a:gdLst/>
              <a:ahLst/>
              <a:cxnLst/>
              <a:rect l="l" t="t" r="r" b="b"/>
              <a:pathLst>
                <a:path w="1539525" h="218865">
                  <a:moveTo>
                    <a:pt x="1336325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9525" y="218865"/>
                  </a:lnTo>
                  <a:lnTo>
                    <a:pt x="1336325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6325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121151" y="4447413"/>
            <a:ext cx="470241" cy="457897"/>
          </a:xfrm>
          <a:custGeom>
            <a:avLst/>
            <a:gdLst/>
            <a:ahLst/>
            <a:cxnLst/>
            <a:rect l="l" t="t" r="r" b="b"/>
            <a:pathLst>
              <a:path w="470241" h="457897">
                <a:moveTo>
                  <a:pt x="0" y="0"/>
                </a:moveTo>
                <a:lnTo>
                  <a:pt x="470241" y="0"/>
                </a:lnTo>
                <a:lnTo>
                  <a:pt x="470241" y="457897"/>
                </a:lnTo>
                <a:lnTo>
                  <a:pt x="0" y="45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74250" y="683345"/>
            <a:ext cx="14195468" cy="268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ACCORDI PER L'INSEDIAMENTO </a:t>
            </a:r>
          </a:p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E LO SVILUPPO</a:t>
            </a:r>
          </a:p>
          <a:p>
            <a:pPr marL="0" lvl="0" indent="0" algn="ctr">
              <a:lnSpc>
                <a:spcPts val="7589"/>
              </a:lnSpc>
              <a:spcBef>
                <a:spcPct val="0"/>
              </a:spcBef>
            </a:pPr>
            <a:endParaRPr lang="en-US" sz="5000" spc="40">
              <a:solidFill>
                <a:srgbClr val="FFFFFF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329399" y="976715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u="none" strike="noStrike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32833" y="3344630"/>
            <a:ext cx="11026467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Giunta regionale promuove la stipula di </a:t>
            </a:r>
            <a:r>
              <a:rPr lang="en-US" sz="2000" b="1" spc="19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Accordi per l’insediamento e lo Sviluppo</a:t>
            </a: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che riguardano:</a:t>
            </a:r>
          </a:p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05392" y="4456938"/>
            <a:ext cx="10739806" cy="68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nuovi insediamenti produttivi di imprese o aggregazioni di imprese;</a:t>
            </a: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121151" y="5143500"/>
            <a:ext cx="470241" cy="457897"/>
          </a:xfrm>
          <a:custGeom>
            <a:avLst/>
            <a:gdLst/>
            <a:ahLst/>
            <a:cxnLst/>
            <a:rect l="l" t="t" r="r" b="b"/>
            <a:pathLst>
              <a:path w="470241" h="457897">
                <a:moveTo>
                  <a:pt x="0" y="0"/>
                </a:moveTo>
                <a:lnTo>
                  <a:pt x="470241" y="0"/>
                </a:lnTo>
                <a:lnTo>
                  <a:pt x="470241" y="457897"/>
                </a:lnTo>
                <a:lnTo>
                  <a:pt x="0" y="45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05392" y="5153025"/>
            <a:ext cx="10644252" cy="68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espansione di insediamenti esistenti;</a:t>
            </a: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121151" y="5839522"/>
            <a:ext cx="470241" cy="457897"/>
          </a:xfrm>
          <a:custGeom>
            <a:avLst/>
            <a:gdLst/>
            <a:ahLst/>
            <a:cxnLst/>
            <a:rect l="l" t="t" r="r" b="b"/>
            <a:pathLst>
              <a:path w="470241" h="457897">
                <a:moveTo>
                  <a:pt x="0" y="0"/>
                </a:moveTo>
                <a:lnTo>
                  <a:pt x="470241" y="0"/>
                </a:lnTo>
                <a:lnTo>
                  <a:pt x="470241" y="457898"/>
                </a:lnTo>
                <a:lnTo>
                  <a:pt x="0" y="457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005392" y="5849047"/>
            <a:ext cx="10644252" cy="68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realizzazione di programmi di riconversione produttiva;</a:t>
            </a: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121151" y="6535545"/>
            <a:ext cx="470241" cy="457897"/>
          </a:xfrm>
          <a:custGeom>
            <a:avLst/>
            <a:gdLst/>
            <a:ahLst/>
            <a:cxnLst/>
            <a:rect l="l" t="t" r="r" b="b"/>
            <a:pathLst>
              <a:path w="470241" h="457897">
                <a:moveTo>
                  <a:pt x="0" y="0"/>
                </a:moveTo>
                <a:lnTo>
                  <a:pt x="470241" y="0"/>
                </a:lnTo>
                <a:lnTo>
                  <a:pt x="470241" y="457897"/>
                </a:lnTo>
                <a:lnTo>
                  <a:pt x="0" y="45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005392" y="6545070"/>
            <a:ext cx="10644252" cy="68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riutilizzo di impianti inutilizzati o dismessi;</a:t>
            </a: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005392" y="7433540"/>
            <a:ext cx="10739806" cy="272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Regione ha affidato a </a:t>
            </a:r>
            <a:r>
              <a:rPr lang="en-US" sz="2000" b="1" spc="19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Veneto Innovazione S.p.A.</a:t>
            </a: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la gestione del “Fondo di Partecipazione PR Veneto FESR 2021-2027” al cui interno è prevista l’attivazione di una Sezione dedicata, con una </a:t>
            </a:r>
            <a:r>
              <a:rPr lang="en-US" sz="2000" b="1" spc="19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 di 44 milioni di euro</a:t>
            </a: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ad attuare lo strumento degli</a:t>
            </a:r>
            <a:r>
              <a:rPr lang="en-US" sz="2000" b="1" spc="19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Accordi per l’insediamento e a favorire l’attrazione degli investimenti in Veneto e nelle aree della Zona Logistica Semplificata (ZLS) Porto di Venezia-Rodigino</a:t>
            </a:r>
            <a:r>
              <a:rPr lang="en-US" sz="2000" b="1" spc="19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endParaRPr lang="en-US" sz="2000" b="1" spc="19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8028" y="4160167"/>
            <a:ext cx="4563933" cy="1127267"/>
            <a:chOff x="0" y="0"/>
            <a:chExt cx="2161091" cy="5337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8660" y="0"/>
                  </a:moveTo>
                  <a:lnTo>
                    <a:pt x="2142431" y="0"/>
                  </a:lnTo>
                  <a:cubicBezTo>
                    <a:pt x="2147380" y="0"/>
                    <a:pt x="2152126" y="1966"/>
                    <a:pt x="2155626" y="5465"/>
                  </a:cubicBezTo>
                  <a:cubicBezTo>
                    <a:pt x="2159125" y="8965"/>
                    <a:pt x="2161091" y="13711"/>
                    <a:pt x="2161091" y="18660"/>
                  </a:cubicBezTo>
                  <a:lnTo>
                    <a:pt x="2161091" y="515118"/>
                  </a:lnTo>
                  <a:cubicBezTo>
                    <a:pt x="2161091" y="525424"/>
                    <a:pt x="2152737" y="533778"/>
                    <a:pt x="2142431" y="533778"/>
                  </a:cubicBezTo>
                  <a:lnTo>
                    <a:pt x="18660" y="533778"/>
                  </a:lnTo>
                  <a:cubicBezTo>
                    <a:pt x="8354" y="533778"/>
                    <a:pt x="0" y="525424"/>
                    <a:pt x="0" y="515118"/>
                  </a:cubicBezTo>
                  <a:lnTo>
                    <a:pt x="0" y="18660"/>
                  </a:lnTo>
                  <a:cubicBezTo>
                    <a:pt x="0" y="8354"/>
                    <a:pt x="8354" y="0"/>
                    <a:pt x="1866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61732" y="2911431"/>
            <a:ext cx="1716524" cy="1475138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50334" y="4137378"/>
            <a:ext cx="4655393" cy="1127267"/>
            <a:chOff x="0" y="0"/>
            <a:chExt cx="2204399" cy="5337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4399" cy="533778"/>
            </a:xfrm>
            <a:custGeom>
              <a:avLst/>
              <a:gdLst/>
              <a:ahLst/>
              <a:cxnLst/>
              <a:rect l="l" t="t" r="r" b="b"/>
              <a:pathLst>
                <a:path w="2204399" h="533778">
                  <a:moveTo>
                    <a:pt x="18293" y="0"/>
                  </a:moveTo>
                  <a:lnTo>
                    <a:pt x="2186106" y="0"/>
                  </a:lnTo>
                  <a:cubicBezTo>
                    <a:pt x="2190957" y="0"/>
                    <a:pt x="2195610" y="1927"/>
                    <a:pt x="2199041" y="5358"/>
                  </a:cubicBezTo>
                  <a:cubicBezTo>
                    <a:pt x="2202471" y="8789"/>
                    <a:pt x="2204399" y="13441"/>
                    <a:pt x="2204399" y="18293"/>
                  </a:cubicBezTo>
                  <a:lnTo>
                    <a:pt x="2204399" y="515485"/>
                  </a:lnTo>
                  <a:cubicBezTo>
                    <a:pt x="2204399" y="520337"/>
                    <a:pt x="2202471" y="524989"/>
                    <a:pt x="2199041" y="528420"/>
                  </a:cubicBezTo>
                  <a:cubicBezTo>
                    <a:pt x="2195610" y="531851"/>
                    <a:pt x="2190957" y="533778"/>
                    <a:pt x="2186106" y="533778"/>
                  </a:cubicBezTo>
                  <a:lnTo>
                    <a:pt x="18293" y="533778"/>
                  </a:lnTo>
                  <a:cubicBezTo>
                    <a:pt x="13441" y="533778"/>
                    <a:pt x="8789" y="531851"/>
                    <a:pt x="5358" y="528420"/>
                  </a:cubicBezTo>
                  <a:cubicBezTo>
                    <a:pt x="1927" y="524989"/>
                    <a:pt x="0" y="520337"/>
                    <a:pt x="0" y="515485"/>
                  </a:cubicBezTo>
                  <a:lnTo>
                    <a:pt x="0" y="18293"/>
                  </a:lnTo>
                  <a:cubicBezTo>
                    <a:pt x="0" y="13441"/>
                    <a:pt x="1927" y="8789"/>
                    <a:pt x="5358" y="5358"/>
                  </a:cubicBezTo>
                  <a:cubicBezTo>
                    <a:pt x="8789" y="1927"/>
                    <a:pt x="13441" y="0"/>
                    <a:pt x="18293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204399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19768" y="2857410"/>
            <a:ext cx="1716524" cy="147513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332332" y="437462"/>
            <a:ext cx="19354610" cy="2258023"/>
            <a:chOff x="0" y="0"/>
            <a:chExt cx="1876002" cy="2188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508620" y="5551901"/>
            <a:ext cx="37407" cy="4114800"/>
          </a:xfrm>
          <a:custGeom>
            <a:avLst/>
            <a:gdLst/>
            <a:ahLst/>
            <a:cxnLst/>
            <a:rect l="l" t="t" r="r" b="b"/>
            <a:pathLst>
              <a:path w="37407" h="4114800">
                <a:moveTo>
                  <a:pt x="0" y="0"/>
                </a:moveTo>
                <a:lnTo>
                  <a:pt x="37408" y="0"/>
                </a:lnTo>
                <a:lnTo>
                  <a:pt x="374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3265590" y="3003800"/>
            <a:ext cx="9534019" cy="1112295"/>
            <a:chOff x="0" y="0"/>
            <a:chExt cx="1876002" cy="2188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2611332" y="3191983"/>
            <a:ext cx="998274" cy="914036"/>
          </a:xfrm>
          <a:custGeom>
            <a:avLst/>
            <a:gdLst/>
            <a:ahLst/>
            <a:cxnLst/>
            <a:rect l="l" t="t" r="r" b="b"/>
            <a:pathLst>
              <a:path w="998274" h="914036">
                <a:moveTo>
                  <a:pt x="0" y="0"/>
                </a:moveTo>
                <a:lnTo>
                  <a:pt x="998274" y="0"/>
                </a:lnTo>
                <a:lnTo>
                  <a:pt x="998274" y="914035"/>
                </a:lnTo>
                <a:lnTo>
                  <a:pt x="0" y="914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041876" y="3119792"/>
            <a:ext cx="872308" cy="880311"/>
          </a:xfrm>
          <a:custGeom>
            <a:avLst/>
            <a:gdLst/>
            <a:ahLst/>
            <a:cxnLst/>
            <a:rect l="l" t="t" r="r" b="b"/>
            <a:pathLst>
              <a:path w="872308" h="880311">
                <a:moveTo>
                  <a:pt x="0" y="0"/>
                </a:moveTo>
                <a:lnTo>
                  <a:pt x="872308" y="0"/>
                </a:lnTo>
                <a:lnTo>
                  <a:pt x="872308" y="880310"/>
                </a:lnTo>
                <a:lnTo>
                  <a:pt x="0" y="8803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07187" y="657135"/>
            <a:ext cx="928949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MISURE PR FESR </a:t>
            </a:r>
          </a:p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2021-2027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7187" y="4429113"/>
            <a:ext cx="3505147" cy="70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8"/>
              </a:lnSpc>
              <a:spcBef>
                <a:spcPct val="0"/>
              </a:spcBef>
            </a:pPr>
            <a:r>
              <a:rPr lang="en-US" sz="2057" b="1" spc="20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1.3.2 Sub. A ATTRAZIONE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25457" y="4429113"/>
            <a:ext cx="3505147" cy="70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57" b="1" spc="20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AZIONE 1.3.4</a:t>
            </a:r>
          </a:p>
          <a:p>
            <a:pPr marL="0" lvl="0" indent="0" algn="ctr">
              <a:lnSpc>
                <a:spcPts val="2838"/>
              </a:lnSpc>
              <a:spcBef>
                <a:spcPct val="0"/>
              </a:spcBef>
            </a:pPr>
            <a:r>
              <a:rPr lang="en-US" sz="2057" b="1" spc="20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ZLS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5968" y="5544609"/>
            <a:ext cx="5108053" cy="504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Attrazione degli investimenti e sostegno alla competitività delle filiere produttive.</a:t>
            </a: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 complessiva: </a:t>
            </a: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30 milioni di euro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Destinatari finali: </a:t>
            </a: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PMI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in forma singola o aggregata, e </a:t>
            </a: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MidCap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operanti nell’ambito di una </a:t>
            </a: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filiera produttiva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ed aventi sede o unità operativa nel territorio regionale.</a:t>
            </a: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924004" y="5544609"/>
            <a:ext cx="5108053" cy="468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Interventi specifici per la ZLS Porto di Venezia-Rodigino.</a:t>
            </a: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Dotazione complessiva: </a:t>
            </a: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 milioni di euro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Destinatari finali: </a:t>
            </a: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PMI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in forma singola o aggregata, e </a:t>
            </a: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MidCap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aventi sede o unità operativa nell’area compresa nella </a:t>
            </a: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ZLS</a:t>
            </a:r>
            <a:r>
              <a:rPr lang="en-US" sz="2100" b="1" spc="20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endParaRPr lang="en-US" sz="2100" b="1" spc="205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022278" y="5794979"/>
            <a:ext cx="4767009" cy="360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Importo del finanziamento per progetto: </a:t>
            </a: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minimo euro 2.000.000,00</a:t>
            </a: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massimo euro 10.000.000,00</a:t>
            </a:r>
            <a:r>
              <a:rPr lang="en-US" sz="2100" b="1" spc="20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2897"/>
              </a:lnSpc>
            </a:pPr>
            <a:endParaRPr lang="en-US" sz="2100" b="1" spc="205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897"/>
              </a:lnSpc>
            </a:pPr>
            <a:r>
              <a:rPr lang="en-US" sz="2100" b="1" spc="20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(nel caso di aggregazioni di</a:t>
            </a:r>
          </a:p>
          <a:p>
            <a:pPr marL="0" lvl="0" indent="0" algn="ctr">
              <a:lnSpc>
                <a:spcPts val="2897"/>
              </a:lnSpc>
              <a:spcBef>
                <a:spcPct val="0"/>
              </a:spcBef>
            </a:pPr>
            <a:r>
              <a:rPr lang="en-US" sz="2100" b="1" spc="20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imprese, minimo euro 500.000,00).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2040" y="6971"/>
            <a:ext cx="8585708" cy="10287000"/>
            <a:chOff x="0" y="0"/>
            <a:chExt cx="8585708" cy="1028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85708" cy="10287000"/>
            </a:xfrm>
            <a:custGeom>
              <a:avLst/>
              <a:gdLst/>
              <a:ahLst/>
              <a:cxnLst/>
              <a:rect l="l" t="t" r="r" b="b"/>
              <a:pathLst>
                <a:path w="8585708" h="10287000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3"/>
              <a:stretch>
                <a:fillRect l="-58509" r="-2132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4233585" y="591695"/>
            <a:ext cx="19354610" cy="2258023"/>
            <a:chOff x="0" y="0"/>
            <a:chExt cx="1876002" cy="218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550908">
            <a:off x="1870985" y="3196075"/>
            <a:ext cx="3178705" cy="3178705"/>
            <a:chOff x="0" y="0"/>
            <a:chExt cx="4872604" cy="48726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2550908">
            <a:off x="2709130" y="4034219"/>
            <a:ext cx="1502416" cy="150241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43523" y="6127807"/>
            <a:ext cx="5833631" cy="388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Avvio di una </a:t>
            </a:r>
            <a:r>
              <a:rPr lang="en-US" sz="1900" b="1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nuova sede operativa</a:t>
            </a:r>
            <a:r>
              <a:rPr lang="en-US" sz="1900" b="1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 </a:t>
            </a:r>
            <a:r>
              <a:rPr lang="en-US" sz="1900" b="1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ampliamento di una sede già esistente con incremento della capacità produttiva</a:t>
            </a:r>
            <a:r>
              <a:rPr lang="en-US" sz="1900" b="1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della medesima.</a:t>
            </a: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endParaRPr lang="en-US" sz="1900" b="1" spc="18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u="none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Diversificazione della produzione di uno stabilimento</a:t>
            </a:r>
            <a:r>
              <a:rPr lang="en-US" sz="1900" b="1" u="none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 ottenere prodotti mai fabbricati precedentemente.</a:t>
            </a: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endParaRPr lang="en-US" sz="1900" b="1" u="none" spc="18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u="none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Cambiamento fondamentale del</a:t>
            </a: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u="none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processo produttivo complessivo</a:t>
            </a:r>
            <a:r>
              <a:rPr lang="en-US" sz="1900" b="1" u="none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</a:t>
            </a: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u="none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uno stabilimento esistente.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15460" y="806307"/>
            <a:ext cx="928949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TIPOLOGIE DI INTERVENTO AMMISSIBILI</a:t>
            </a:r>
          </a:p>
        </p:txBody>
      </p:sp>
      <p:grpSp>
        <p:nvGrpSpPr>
          <p:cNvPr id="15" name="Group 15"/>
          <p:cNvGrpSpPr/>
          <p:nvPr/>
        </p:nvGrpSpPr>
        <p:grpSpPr>
          <a:xfrm rot="8249091">
            <a:off x="7896680" y="2940325"/>
            <a:ext cx="3178705" cy="3178705"/>
            <a:chOff x="0" y="0"/>
            <a:chExt cx="4872604" cy="48726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7D55CD">
                <a:alpha val="6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8249091">
            <a:off x="8734825" y="3778470"/>
            <a:ext cx="1502416" cy="150241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53020" y="4408356"/>
            <a:ext cx="1336701" cy="687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4"/>
              </a:lnSpc>
              <a:spcBef>
                <a:spcPct val="0"/>
              </a:spcBef>
            </a:pPr>
            <a:r>
              <a:rPr lang="en-US" sz="4119" b="1" spc="40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PMI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36198" y="3877892"/>
            <a:ext cx="1336701" cy="124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52"/>
              </a:lnSpc>
              <a:spcBef>
                <a:spcPct val="0"/>
              </a:spcBef>
            </a:pPr>
            <a:r>
              <a:rPr lang="en-US" sz="3661" b="1" spc="35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</a:t>
            </a:r>
          </a:p>
          <a:p>
            <a:pPr marL="0" lvl="0" indent="0" algn="l">
              <a:lnSpc>
                <a:spcPts val="5052"/>
              </a:lnSpc>
              <a:spcBef>
                <a:spcPct val="0"/>
              </a:spcBef>
            </a:pPr>
            <a:r>
              <a:rPr lang="en-US" sz="3661" b="1" u="none" spc="35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75634" y="6127807"/>
            <a:ext cx="5620797" cy="323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2"/>
              </a:lnSpc>
            </a:pPr>
            <a:endParaRPr/>
          </a:p>
          <a:p>
            <a:pPr algn="ctr">
              <a:lnSpc>
                <a:spcPts val="2622"/>
              </a:lnSpc>
            </a:pPr>
            <a:endParaRPr/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Avvio di una </a:t>
            </a:r>
            <a:r>
              <a:rPr lang="en-US" sz="1900" b="1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nuova sede operativa</a:t>
            </a:r>
            <a:r>
              <a:rPr lang="en-US" sz="1900" b="1" u="none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endParaRPr lang="en-US" sz="1900" b="1" u="none" spc="18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endParaRPr lang="en-US" sz="1900" b="1" u="none" spc="18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2622"/>
              </a:lnSpc>
              <a:spcBef>
                <a:spcPct val="0"/>
              </a:spcBef>
            </a:pPr>
            <a:r>
              <a:rPr lang="en-US" sz="1900" b="1" u="none" spc="18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Diversificazione delle attività di uno stabilimento</a:t>
            </a:r>
            <a:r>
              <a:rPr lang="en-US" sz="1900" b="1" u="none" spc="18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a condizione che le nuove attività non siano uguali o simili a quelle svolte precedentemente nello stabilimento.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10190" y="-7563"/>
            <a:ext cx="1710961" cy="10674983"/>
            <a:chOff x="0" y="0"/>
            <a:chExt cx="450623" cy="2811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623" cy="2811518"/>
            </a:xfrm>
            <a:custGeom>
              <a:avLst/>
              <a:gdLst/>
              <a:ahLst/>
              <a:cxnLst/>
              <a:rect l="l" t="t" r="r" b="b"/>
              <a:pathLst>
                <a:path w="450623" h="2811518">
                  <a:moveTo>
                    <a:pt x="0" y="0"/>
                  </a:moveTo>
                  <a:lnTo>
                    <a:pt x="450623" y="0"/>
                  </a:lnTo>
                  <a:lnTo>
                    <a:pt x="450623" y="2811518"/>
                  </a:lnTo>
                  <a:lnTo>
                    <a:pt x="0" y="281151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50623" cy="2830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5543619" cy="10287000"/>
          </a:xfrm>
          <a:custGeom>
            <a:avLst/>
            <a:gdLst/>
            <a:ahLst/>
            <a:cxnLst/>
            <a:rect l="l" t="t" r="r" b="b"/>
            <a:pathLst>
              <a:path w="5543619" h="10287000">
                <a:moveTo>
                  <a:pt x="0" y="0"/>
                </a:moveTo>
                <a:lnTo>
                  <a:pt x="5543619" y="0"/>
                </a:lnTo>
                <a:lnTo>
                  <a:pt x="55436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0213" r="-496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94500" y="454446"/>
            <a:ext cx="15883193" cy="2258023"/>
            <a:chOff x="0" y="0"/>
            <a:chExt cx="1539525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9525" cy="218865"/>
            </a:xfrm>
            <a:custGeom>
              <a:avLst/>
              <a:gdLst/>
              <a:ahLst/>
              <a:cxnLst/>
              <a:rect l="l" t="t" r="r" b="b"/>
              <a:pathLst>
                <a:path w="1539525" h="218865">
                  <a:moveTo>
                    <a:pt x="1336325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9525" y="218865"/>
                  </a:lnTo>
                  <a:lnTo>
                    <a:pt x="1336325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6325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45757" y="669058"/>
            <a:ext cx="14195468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CARATTERISTICHE DEGLI</a:t>
            </a:r>
          </a:p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INVESTIMENTI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121151" y="3164792"/>
            <a:ext cx="11644680" cy="6639350"/>
            <a:chOff x="0" y="0"/>
            <a:chExt cx="15526240" cy="8852466"/>
          </a:xfrm>
        </p:grpSpPr>
        <p:sp>
          <p:nvSpPr>
            <p:cNvPr id="12" name="Freeform 12"/>
            <p:cNvSpPr/>
            <p:nvPr/>
          </p:nvSpPr>
          <p:spPr>
            <a:xfrm>
              <a:off x="0" y="289763"/>
              <a:ext cx="901071" cy="877417"/>
            </a:xfrm>
            <a:custGeom>
              <a:avLst/>
              <a:gdLst/>
              <a:ahLst/>
              <a:cxnLst/>
              <a:rect l="l" t="t" r="r" b="b"/>
              <a:pathLst>
                <a:path w="901071" h="877417">
                  <a:moveTo>
                    <a:pt x="0" y="0"/>
                  </a:moveTo>
                  <a:lnTo>
                    <a:pt x="901071" y="0"/>
                  </a:lnTo>
                  <a:lnTo>
                    <a:pt x="901071" y="877418"/>
                  </a:lnTo>
                  <a:lnTo>
                    <a:pt x="0" y="877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854363" y="-28575"/>
              <a:ext cx="13671877" cy="141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897"/>
                </a:lnSpc>
                <a:spcBef>
                  <a:spcPct val="0"/>
                </a:spcBef>
              </a:pP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Saranno ammessi alle agevolazioni investimenti in attivi materiali e/o immateriali da realizzarsi </a:t>
              </a: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entro 24 mesi</a:t>
              </a: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dalla data di concessione del prestito.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779321"/>
              <a:ext cx="901071" cy="877417"/>
            </a:xfrm>
            <a:custGeom>
              <a:avLst/>
              <a:gdLst/>
              <a:ahLst/>
              <a:cxnLst/>
              <a:rect l="l" t="t" r="r" b="b"/>
              <a:pathLst>
                <a:path w="901071" h="877417">
                  <a:moveTo>
                    <a:pt x="0" y="0"/>
                  </a:moveTo>
                  <a:lnTo>
                    <a:pt x="901071" y="0"/>
                  </a:lnTo>
                  <a:lnTo>
                    <a:pt x="901071" y="877418"/>
                  </a:lnTo>
                  <a:lnTo>
                    <a:pt x="0" y="877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854363" y="1952983"/>
              <a:ext cx="13671877" cy="2377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897"/>
                </a:lnSpc>
                <a:spcBef>
                  <a:spcPct val="0"/>
                </a:spcBef>
              </a:pP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La concessione del finanziamento è preceduta dalla stipula di apposito </a:t>
              </a: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Accordo di insediamento</a:t>
              </a: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. I progetti afferenti alle aree incluse nella ZLS Porto di Venezia-Rodigino dovranno essere coerenti con il </a:t>
              </a: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Piano di Sviluppo Strategico</a:t>
              </a: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della stessa ZLS.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5268880"/>
              <a:ext cx="901071" cy="877417"/>
            </a:xfrm>
            <a:custGeom>
              <a:avLst/>
              <a:gdLst/>
              <a:ahLst/>
              <a:cxnLst/>
              <a:rect l="l" t="t" r="r" b="b"/>
              <a:pathLst>
                <a:path w="901071" h="877417">
                  <a:moveTo>
                    <a:pt x="0" y="0"/>
                  </a:moveTo>
                  <a:lnTo>
                    <a:pt x="901071" y="0"/>
                  </a:lnTo>
                  <a:lnTo>
                    <a:pt x="901071" y="877417"/>
                  </a:lnTo>
                  <a:lnTo>
                    <a:pt x="0" y="877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854363" y="5216530"/>
              <a:ext cx="13671877" cy="92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897"/>
                </a:lnSpc>
                <a:spcBef>
                  <a:spcPct val="0"/>
                </a:spcBef>
              </a:pP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Le agevolazioni sono concesse in forma di </a:t>
              </a: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finanziamento agevolato</a:t>
              </a: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anche combinato con la </a:t>
              </a: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sovvenzione</a:t>
              </a: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.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7758438"/>
              <a:ext cx="901071" cy="877417"/>
            </a:xfrm>
            <a:custGeom>
              <a:avLst/>
              <a:gdLst/>
              <a:ahLst/>
              <a:cxnLst/>
              <a:rect l="l" t="t" r="r" b="b"/>
              <a:pathLst>
                <a:path w="901071" h="877417">
                  <a:moveTo>
                    <a:pt x="0" y="0"/>
                  </a:moveTo>
                  <a:lnTo>
                    <a:pt x="901071" y="0"/>
                  </a:lnTo>
                  <a:lnTo>
                    <a:pt x="901071" y="877417"/>
                  </a:lnTo>
                  <a:lnTo>
                    <a:pt x="0" y="877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854363" y="7440099"/>
              <a:ext cx="13671877" cy="141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97"/>
                </a:lnSpc>
              </a:pP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Gli investimenti dovranno obbligatoriamente generare </a:t>
              </a: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nuova</a:t>
              </a:r>
            </a:p>
            <a:p>
              <a:pPr algn="just">
                <a:lnSpc>
                  <a:spcPts val="2897"/>
                </a:lnSpc>
              </a:pPr>
              <a:r>
                <a:rPr lang="en-US" sz="2100" b="1" spc="205">
                  <a:solidFill>
                    <a:srgbClr val="7D55C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occupazione entro 24 mesi</a:t>
              </a: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dalla data di concessione del</a:t>
              </a:r>
            </a:p>
            <a:p>
              <a:pPr marL="0" lvl="0" indent="0" algn="just">
                <a:lnSpc>
                  <a:spcPts val="2897"/>
                </a:lnSpc>
                <a:spcBef>
                  <a:spcPct val="0"/>
                </a:spcBef>
              </a:pPr>
              <a:r>
                <a:rPr lang="en-US" sz="2100" b="1" spc="205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prestito.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844104">
            <a:off x="6460366" y="1774392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0"/>
                </a:lnTo>
                <a:lnTo>
                  <a:pt x="0" y="1426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74852" y="-651765"/>
            <a:ext cx="10674725" cy="6004533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4"/>
              <a:stretch>
                <a:fillRect l="-487" t="-43873" r="-2075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768" y="4495255"/>
            <a:ext cx="4563933" cy="1127267"/>
            <a:chOff x="0" y="0"/>
            <a:chExt cx="2161091" cy="533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8660" y="0"/>
                  </a:moveTo>
                  <a:lnTo>
                    <a:pt x="2142431" y="0"/>
                  </a:lnTo>
                  <a:cubicBezTo>
                    <a:pt x="2147380" y="0"/>
                    <a:pt x="2152126" y="1966"/>
                    <a:pt x="2155626" y="5465"/>
                  </a:cubicBezTo>
                  <a:cubicBezTo>
                    <a:pt x="2159125" y="8965"/>
                    <a:pt x="2161091" y="13711"/>
                    <a:pt x="2161091" y="18660"/>
                  </a:cubicBezTo>
                  <a:lnTo>
                    <a:pt x="2161091" y="515118"/>
                  </a:lnTo>
                  <a:cubicBezTo>
                    <a:pt x="2161091" y="525424"/>
                    <a:pt x="2152737" y="533778"/>
                    <a:pt x="2142431" y="533778"/>
                  </a:cubicBezTo>
                  <a:lnTo>
                    <a:pt x="18660" y="533778"/>
                  </a:lnTo>
                  <a:cubicBezTo>
                    <a:pt x="8354" y="533778"/>
                    <a:pt x="0" y="525424"/>
                    <a:pt x="0" y="515118"/>
                  </a:cubicBezTo>
                  <a:lnTo>
                    <a:pt x="0" y="18660"/>
                  </a:lnTo>
                  <a:cubicBezTo>
                    <a:pt x="0" y="8354"/>
                    <a:pt x="8354" y="0"/>
                    <a:pt x="1866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10503" y="4321319"/>
            <a:ext cx="1716524" cy="1475138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1634" y="6210872"/>
            <a:ext cx="4655393" cy="1127267"/>
            <a:chOff x="0" y="0"/>
            <a:chExt cx="2204399" cy="5337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04399" cy="533778"/>
            </a:xfrm>
            <a:custGeom>
              <a:avLst/>
              <a:gdLst/>
              <a:ahLst/>
              <a:cxnLst/>
              <a:rect l="l" t="t" r="r" b="b"/>
              <a:pathLst>
                <a:path w="2204399" h="533778">
                  <a:moveTo>
                    <a:pt x="18293" y="0"/>
                  </a:moveTo>
                  <a:lnTo>
                    <a:pt x="2186106" y="0"/>
                  </a:lnTo>
                  <a:cubicBezTo>
                    <a:pt x="2190957" y="0"/>
                    <a:pt x="2195610" y="1927"/>
                    <a:pt x="2199041" y="5358"/>
                  </a:cubicBezTo>
                  <a:cubicBezTo>
                    <a:pt x="2202471" y="8789"/>
                    <a:pt x="2204399" y="13441"/>
                    <a:pt x="2204399" y="18293"/>
                  </a:cubicBezTo>
                  <a:lnTo>
                    <a:pt x="2204399" y="515485"/>
                  </a:lnTo>
                  <a:cubicBezTo>
                    <a:pt x="2204399" y="520337"/>
                    <a:pt x="2202471" y="524989"/>
                    <a:pt x="2199041" y="528420"/>
                  </a:cubicBezTo>
                  <a:cubicBezTo>
                    <a:pt x="2195610" y="531851"/>
                    <a:pt x="2190957" y="533778"/>
                    <a:pt x="2186106" y="533778"/>
                  </a:cubicBezTo>
                  <a:lnTo>
                    <a:pt x="18293" y="533778"/>
                  </a:lnTo>
                  <a:cubicBezTo>
                    <a:pt x="13441" y="533778"/>
                    <a:pt x="8789" y="531851"/>
                    <a:pt x="5358" y="528420"/>
                  </a:cubicBezTo>
                  <a:cubicBezTo>
                    <a:pt x="1927" y="524989"/>
                    <a:pt x="0" y="520337"/>
                    <a:pt x="0" y="515485"/>
                  </a:cubicBezTo>
                  <a:lnTo>
                    <a:pt x="0" y="18293"/>
                  </a:lnTo>
                  <a:cubicBezTo>
                    <a:pt x="0" y="13441"/>
                    <a:pt x="1927" y="8789"/>
                    <a:pt x="5358" y="5358"/>
                  </a:cubicBezTo>
                  <a:cubicBezTo>
                    <a:pt x="8789" y="1927"/>
                    <a:pt x="13441" y="0"/>
                    <a:pt x="18293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2204399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36768" y="6036937"/>
            <a:ext cx="1716524" cy="14751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36768" y="7957097"/>
            <a:ext cx="4563933" cy="1127267"/>
            <a:chOff x="0" y="0"/>
            <a:chExt cx="2161091" cy="53377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8660" y="0"/>
                  </a:moveTo>
                  <a:lnTo>
                    <a:pt x="2142431" y="0"/>
                  </a:lnTo>
                  <a:cubicBezTo>
                    <a:pt x="2147380" y="0"/>
                    <a:pt x="2152126" y="1966"/>
                    <a:pt x="2155626" y="5465"/>
                  </a:cubicBezTo>
                  <a:cubicBezTo>
                    <a:pt x="2159125" y="8965"/>
                    <a:pt x="2161091" y="13711"/>
                    <a:pt x="2161091" y="18660"/>
                  </a:cubicBezTo>
                  <a:lnTo>
                    <a:pt x="2161091" y="515118"/>
                  </a:lnTo>
                  <a:cubicBezTo>
                    <a:pt x="2161091" y="525424"/>
                    <a:pt x="2152737" y="533778"/>
                    <a:pt x="2142431" y="533778"/>
                  </a:cubicBezTo>
                  <a:lnTo>
                    <a:pt x="18660" y="533778"/>
                  </a:lnTo>
                  <a:cubicBezTo>
                    <a:pt x="8354" y="533778"/>
                    <a:pt x="0" y="525424"/>
                    <a:pt x="0" y="515118"/>
                  </a:cubicBezTo>
                  <a:lnTo>
                    <a:pt x="0" y="18660"/>
                  </a:lnTo>
                  <a:cubicBezTo>
                    <a:pt x="0" y="8354"/>
                    <a:pt x="8354" y="0"/>
                    <a:pt x="18660" y="0"/>
                  </a:cubicBezTo>
                  <a:close/>
                </a:path>
              </a:pathLst>
            </a:custGeom>
            <a:solidFill>
              <a:srgbClr val="27343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2161091" cy="552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310503" y="7783162"/>
            <a:ext cx="1716524" cy="1475138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984636" y="866273"/>
            <a:ext cx="19354610" cy="2258023"/>
            <a:chOff x="0" y="0"/>
            <a:chExt cx="1876002" cy="2188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27343A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4711951" y="4495255"/>
            <a:ext cx="913628" cy="1049051"/>
          </a:xfrm>
          <a:custGeom>
            <a:avLst/>
            <a:gdLst/>
            <a:ahLst/>
            <a:cxnLst/>
            <a:rect l="l" t="t" r="r" b="b"/>
            <a:pathLst>
              <a:path w="913628" h="1049051">
                <a:moveTo>
                  <a:pt x="0" y="0"/>
                </a:moveTo>
                <a:lnTo>
                  <a:pt x="913628" y="0"/>
                </a:lnTo>
                <a:lnTo>
                  <a:pt x="913628" y="1049051"/>
                </a:lnTo>
                <a:lnTo>
                  <a:pt x="0" y="1049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61161" y="6298654"/>
            <a:ext cx="1017461" cy="982312"/>
          </a:xfrm>
          <a:custGeom>
            <a:avLst/>
            <a:gdLst/>
            <a:ahLst/>
            <a:cxnLst/>
            <a:rect l="l" t="t" r="r" b="b"/>
            <a:pathLst>
              <a:path w="1017461" h="982312">
                <a:moveTo>
                  <a:pt x="0" y="0"/>
                </a:moveTo>
                <a:lnTo>
                  <a:pt x="1017461" y="0"/>
                </a:lnTo>
                <a:lnTo>
                  <a:pt x="1017461" y="982312"/>
                </a:lnTo>
                <a:lnTo>
                  <a:pt x="0" y="982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692669" y="8050362"/>
            <a:ext cx="915097" cy="926894"/>
          </a:xfrm>
          <a:custGeom>
            <a:avLst/>
            <a:gdLst/>
            <a:ahLst/>
            <a:cxnLst/>
            <a:rect l="l" t="t" r="r" b="b"/>
            <a:pathLst>
              <a:path w="915097" h="926894">
                <a:moveTo>
                  <a:pt x="0" y="0"/>
                </a:moveTo>
                <a:lnTo>
                  <a:pt x="915097" y="0"/>
                </a:lnTo>
                <a:lnTo>
                  <a:pt x="915097" y="926893"/>
                </a:lnTo>
                <a:lnTo>
                  <a:pt x="0" y="926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6374690" y="5622522"/>
            <a:ext cx="2120047" cy="1174710"/>
            <a:chOff x="0" y="0"/>
            <a:chExt cx="4165920" cy="230832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7D55CD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6374690" y="7185893"/>
            <a:ext cx="2116750" cy="1176176"/>
            <a:chOff x="0" y="0"/>
            <a:chExt cx="4159440" cy="231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solidFill>
              <a:srgbClr val="7D55CD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2662465" y="1135177"/>
            <a:ext cx="9289499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spc="40">
                <a:solidFill>
                  <a:srgbClr val="FFFFFF"/>
                </a:solidFill>
                <a:latin typeface="Rowdies"/>
                <a:ea typeface="Rowdies"/>
                <a:cs typeface="Rowdies"/>
                <a:sym typeface="Rowdies"/>
              </a:rPr>
              <a:t>ATTRAZIONE E RIENTRO DEGLI INVESTIMENTI</a:t>
            </a:r>
          </a:p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endParaRPr lang="en-US" sz="5000" spc="40">
              <a:solidFill>
                <a:srgbClr val="FFFFFF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822146" y="1388542"/>
            <a:ext cx="184032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70"/>
              </a:lnSpc>
              <a:spcBef>
                <a:spcPct val="0"/>
              </a:spcBef>
            </a:pPr>
            <a:r>
              <a:rPr lang="en-US" sz="6500" b="1" spc="344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61161" y="4692594"/>
            <a:ext cx="3505147" cy="92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683" b="1" spc="16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Promuovere l'attrattività del territorio regionale</a:t>
            </a:r>
          </a:p>
          <a:p>
            <a:pPr marL="0" lvl="0" indent="0" algn="ctr">
              <a:lnSpc>
                <a:spcPts val="2838"/>
              </a:lnSpc>
              <a:spcBef>
                <a:spcPct val="0"/>
              </a:spcBef>
            </a:pPr>
            <a:endParaRPr lang="en-US" sz="1683" b="1" spc="164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253293" y="6318835"/>
            <a:ext cx="3505147" cy="122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683" b="1" spc="16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Favorire gli investimenti e il rientro delle attività delocalizzate</a:t>
            </a:r>
          </a:p>
          <a:p>
            <a:pPr marL="0" lvl="0" indent="0" algn="ctr">
              <a:lnSpc>
                <a:spcPts val="2838"/>
              </a:lnSpc>
              <a:spcBef>
                <a:spcPct val="0"/>
              </a:spcBef>
            </a:pPr>
            <a:endParaRPr lang="en-US" sz="1683" b="1" spc="164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44836" y="8191013"/>
            <a:ext cx="4047189" cy="92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683" b="1" spc="16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Rafforzare la competitività delle imprese nel Veneto</a:t>
            </a:r>
          </a:p>
          <a:p>
            <a:pPr marL="0" lvl="0" indent="0" algn="ctr">
              <a:lnSpc>
                <a:spcPts val="2838"/>
              </a:lnSpc>
              <a:spcBef>
                <a:spcPct val="0"/>
              </a:spcBef>
            </a:pPr>
            <a:endParaRPr lang="en-US" sz="1683" b="1" spc="164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8837637" y="3835515"/>
            <a:ext cx="7561507" cy="619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6"/>
              </a:lnSpc>
            </a:pPr>
            <a:endParaRPr/>
          </a:p>
          <a:p>
            <a:pPr algn="l">
              <a:lnSpc>
                <a:spcPts val="2346"/>
              </a:lnSpc>
            </a:pP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 </a:t>
            </a:r>
            <a:r>
              <a:rPr lang="en-US" sz="1700" b="1" spc="16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"Contact Point" per le Imprese</a:t>
            </a: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: realizzazione di un punto di riferimento per le imprese interessate a avviare o espandere un'attività nel Veneto, con servizi di informazione e accompagnamento;</a:t>
            </a:r>
          </a:p>
          <a:p>
            <a:pPr algn="l">
              <a:lnSpc>
                <a:spcPts val="2346"/>
              </a:lnSpc>
            </a:pPr>
            <a:endParaRPr lang="en-US" sz="1700" b="1" spc="16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46"/>
              </a:lnSpc>
            </a:pP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 </a:t>
            </a:r>
            <a:r>
              <a:rPr lang="en-US" sz="1700" b="1" spc="16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Sito Informativo Online</a:t>
            </a:r>
            <a:r>
              <a:rPr lang="en-US" sz="1700" b="1" spc="1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illustrazione e descrizione degli elementi di attrattività del territorio regionale e delle opportunità connesse alla realizzazione di investimenti in Veneto;</a:t>
            </a:r>
          </a:p>
          <a:p>
            <a:pPr algn="l">
              <a:lnSpc>
                <a:spcPts val="2346"/>
              </a:lnSpc>
            </a:pPr>
            <a:endParaRPr lang="en-US" sz="1700" b="1" spc="16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46"/>
              </a:lnSpc>
            </a:pP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 </a:t>
            </a:r>
            <a:r>
              <a:rPr lang="en-US" sz="1700" b="1" spc="16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Piattaforma Digitale</a:t>
            </a: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per la ricognizione e monitoraggio delle opportunità insediative e di investimento e l’identificazione delle aree industriali disponibili;</a:t>
            </a:r>
          </a:p>
          <a:p>
            <a:pPr algn="l">
              <a:lnSpc>
                <a:spcPts val="2346"/>
              </a:lnSpc>
            </a:pPr>
            <a:endParaRPr lang="en-US" sz="1700" b="1" spc="16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46"/>
              </a:lnSpc>
            </a:pP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• </a:t>
            </a:r>
            <a:r>
              <a:rPr lang="en-US" sz="1700" b="1" spc="166">
                <a:solidFill>
                  <a:srgbClr val="7D55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Ricerca di investitori nazionali ed esteri</a:t>
            </a:r>
            <a:r>
              <a:rPr lang="en-US" sz="1700" b="1" spc="166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tramite azioni di promozione, anche a livello internazionale, dell'immagine del Veneto e delle opportunità di investimento nel territorio.</a:t>
            </a:r>
          </a:p>
          <a:p>
            <a:pPr marL="0" lvl="0" indent="0" algn="l">
              <a:lnSpc>
                <a:spcPts val="2346"/>
              </a:lnSpc>
              <a:spcBef>
                <a:spcPct val="0"/>
              </a:spcBef>
            </a:pPr>
            <a:endParaRPr lang="en-US" sz="1700" b="1" spc="166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6F64792D73F4489F8A26BF8A4875A1" ma:contentTypeVersion="15" ma:contentTypeDescription="Creare un nuovo documento." ma:contentTypeScope="" ma:versionID="1052613e3539516160f72471e558df73">
  <xsd:schema xmlns:xsd="http://www.w3.org/2001/XMLSchema" xmlns:xs="http://www.w3.org/2001/XMLSchema" xmlns:p="http://schemas.microsoft.com/office/2006/metadata/properties" xmlns:ns2="b4aef0fc-f5d3-4a9f-bdab-fc0d1d3b6d43" xmlns:ns3="a3b9ee82-cbec-4926-b577-d039db5ed3aa" targetNamespace="http://schemas.microsoft.com/office/2006/metadata/properties" ma:root="true" ma:fieldsID="5fbcf629fa437f0027d8c0af13fb2232" ns2:_="" ns3:_="">
    <xsd:import namespace="b4aef0fc-f5d3-4a9f-bdab-fc0d1d3b6d43"/>
    <xsd:import namespace="a3b9ee82-cbec-4926-b577-d039db5ed3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aef0fc-f5d3-4a9f-bdab-fc0d1d3b6d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3e73c03f-66d9-4a0c-9020-e0a0b57c4c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9ee82-cbec-4926-b577-d039db5ed3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d69288d-7ca2-400b-b09e-f218843a8e09}" ma:internalName="TaxCatchAll" ma:showField="CatchAllData" ma:web="a3b9ee82-cbec-4926-b577-d039db5ed3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b9ee82-cbec-4926-b577-d039db5ed3aa" xsi:nil="true"/>
    <lcf76f155ced4ddcb4097134ff3c332f xmlns="b4aef0fc-f5d3-4a9f-bdab-fc0d1d3b6d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E79E08-4520-41E0-B999-ABE3E2FD4571}"/>
</file>

<file path=customXml/itemProps2.xml><?xml version="1.0" encoding="utf-8"?>
<ds:datastoreItem xmlns:ds="http://schemas.openxmlformats.org/officeDocument/2006/customXml" ds:itemID="{629FEE98-C105-44FA-8F08-33797F788A4C}"/>
</file>

<file path=customXml/itemProps3.xml><?xml version="1.0" encoding="utf-8"?>
<ds:datastoreItem xmlns:ds="http://schemas.openxmlformats.org/officeDocument/2006/customXml" ds:itemID="{6A4C1AF2-C29D-45E6-A87F-1967B00CA9D5}"/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1390</Words>
  <Application>Microsoft Office PowerPoint</Application>
  <PresentationFormat>Personalizzato</PresentationFormat>
  <Paragraphs>196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Montserrat Bold</vt:lpstr>
      <vt:lpstr>Arial</vt:lpstr>
      <vt:lpstr>Montserrat Bold Italics</vt:lpstr>
      <vt:lpstr>Calibri</vt:lpstr>
      <vt:lpstr>Archivo Black</vt:lpstr>
      <vt:lpstr>Rowdies Bold</vt:lpstr>
      <vt:lpstr>Rowdies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</dc:title>
  <dc:creator>Clinio Gretter</dc:creator>
  <cp:lastModifiedBy>LOREDANA BUZINCU</cp:lastModifiedBy>
  <cp:revision>19</cp:revision>
  <dcterms:created xsi:type="dcterms:W3CDTF">2006-08-16T00:00:00Z</dcterms:created>
  <dcterms:modified xsi:type="dcterms:W3CDTF">2025-04-07T10:59:48Z</dcterms:modified>
  <dc:identifier>DAGitzUHUxY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0x010100986F64792D73F4489F8A26BF8A4875A1</vt:lpwstr>
  </property>
</Properties>
</file>